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5"/>
  </p:notesMasterIdLst>
  <p:sldIdLst>
    <p:sldId id="258" r:id="rId3"/>
    <p:sldId id="257" r:id="rId4"/>
    <p:sldId id="260" r:id="rId5"/>
    <p:sldId id="318" r:id="rId6"/>
    <p:sldId id="321" r:id="rId7"/>
    <p:sldId id="261" r:id="rId8"/>
    <p:sldId id="262" r:id="rId9"/>
    <p:sldId id="263" r:id="rId10"/>
    <p:sldId id="264" r:id="rId11"/>
    <p:sldId id="265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1" r:id="rId48"/>
    <p:sldId id="302" r:id="rId49"/>
    <p:sldId id="303" r:id="rId50"/>
    <p:sldId id="304" r:id="rId51"/>
    <p:sldId id="306" r:id="rId52"/>
    <p:sldId id="305" r:id="rId53"/>
    <p:sldId id="320" r:id="rId54"/>
    <p:sldId id="307" r:id="rId55"/>
    <p:sldId id="308" r:id="rId56"/>
    <p:sldId id="309" r:id="rId57"/>
    <p:sldId id="310" r:id="rId58"/>
    <p:sldId id="311" r:id="rId59"/>
    <p:sldId id="316" r:id="rId60"/>
    <p:sldId id="312" r:id="rId61"/>
    <p:sldId id="313" r:id="rId62"/>
    <p:sldId id="317" r:id="rId63"/>
    <p:sldId id="31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5EF0F-20FD-4D6E-BC80-08E9DA2931F8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4E4D7-E18C-4DAB-9461-40DD9D61F6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9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6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3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72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4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Shape 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57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5" name="Shape 1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39200" y="3635133"/>
            <a:ext cx="9113600" cy="15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Clr>
                <a:srgbClr val="00BEF2"/>
              </a:buClr>
              <a:buSzPct val="100000"/>
              <a:defRPr sz="400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39200" y="4294733"/>
            <a:ext cx="9113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24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48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33" y="1760167"/>
            <a:ext cx="12192000" cy="5098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0" name="Shape 2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136633" y="1760167"/>
            <a:ext cx="7918800" cy="423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4791200" y="625299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12800" kern="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575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61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buSzPct val="100000"/>
              <a:defRPr sz="2667"/>
            </a:lvl2pPr>
            <a:lvl3pPr lvl="2">
              <a:spcBef>
                <a:spcPts val="0"/>
              </a:spcBef>
              <a:buSzPct val="100000"/>
              <a:defRPr sz="2667"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240165" y="1924000"/>
            <a:ext cx="4615200" cy="368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buSzPct val="100000"/>
              <a:defRPr sz="2667"/>
            </a:lvl2pPr>
            <a:lvl3pPr lvl="2">
              <a:spcBef>
                <a:spcPts val="0"/>
              </a:spcBef>
              <a:buSzPct val="100000"/>
              <a:defRPr sz="2667"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76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9" name="Shape 3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346933" y="1944561"/>
            <a:ext cx="3064800" cy="380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68732" y="1944561"/>
            <a:ext cx="3064800" cy="380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7790532" y="1944561"/>
            <a:ext cx="3064800" cy="380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084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7" name="Shape 4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640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755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45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33" y="5100252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5" name="Shape 5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43000" y="5100267"/>
            <a:ext cx="10145600" cy="89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480"/>
              </a:spcBef>
              <a:buClr>
                <a:srgbClr val="FFFFFF"/>
              </a:buClr>
              <a:buSzPct val="100000"/>
              <a:buNone/>
              <a:defRPr sz="186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456833" y="864967"/>
            <a:ext cx="731600" cy="55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31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0" name="Shape 6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451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rot="10800000" flipH="1">
            <a:off x="-33" y="1719800"/>
            <a:ext cx="12192000" cy="51424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4" name="Shape 6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57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38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8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4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2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08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88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5FBC-1037-481C-BADE-8162869A47E7}" type="datetimeFigureOut">
              <a:rPr lang="en-IN" smtClean="0"/>
              <a:t>17-04-2017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EE63-71FF-4FDA-A23F-F77E509F5C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70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r"/>
            <a:fld id="{00000000-1234-1234-1234-123412341234}" type="slidenum"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 algn="r"/>
              <a:t>‹#›</a:t>
            </a:fld>
            <a:endParaRPr lang="en" sz="16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61423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en-IN" dirty="0" smtClean="0"/>
              <a:t>B</a:t>
            </a:r>
            <a:r>
              <a:rPr lang="en" dirty="0" smtClean="0"/>
              <a:t>rugada Syndrome</a:t>
            </a:r>
            <a:endParaRPr lang="en" dirty="0"/>
          </a:p>
        </p:txBody>
      </p:sp>
      <p:grpSp>
        <p:nvGrpSpPr>
          <p:cNvPr id="71" name="Shape 71"/>
          <p:cNvGrpSpPr/>
          <p:nvPr/>
        </p:nvGrpSpPr>
        <p:grpSpPr>
          <a:xfrm>
            <a:off x="9322612" y="4063837"/>
            <a:ext cx="1342317" cy="1272303"/>
            <a:chOff x="5300400" y="3670175"/>
            <a:chExt cx="421300" cy="399325"/>
          </a:xfrm>
        </p:grpSpPr>
        <p:sp>
          <p:nvSpPr>
            <p:cNvPr id="72" name="Shape 72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BEF2"/>
                </a:solidFill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BEF2"/>
                </a:solidFill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BEF2"/>
                </a:solidFill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BEF2"/>
                </a:solidFill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BEF2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4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Diagnostic Criteria of </a:t>
            </a:r>
            <a:r>
              <a:rPr lang="en-US" altLang="zh-TW" sz="3600" dirty="0" err="1" smtClean="0"/>
              <a:t>Brugada</a:t>
            </a:r>
            <a:r>
              <a:rPr lang="en-US" altLang="zh-TW" sz="3600" dirty="0" smtClean="0"/>
              <a:t> Syndrome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/>
              <a:t>Appearance of on a type 1 ST segment elevation (coved type) ≥ 2mm in &gt;1 right precordial lead (V1-3)</a:t>
            </a:r>
          </a:p>
          <a:p>
            <a:pPr lvl="1">
              <a:buNone/>
            </a:pPr>
            <a:r>
              <a:rPr lang="en-US" altLang="zh-TW" sz="2000" dirty="0" smtClean="0"/>
              <a:t>  (either spontaneously or after Na channel blocker exposure)</a:t>
            </a:r>
          </a:p>
          <a:p>
            <a:pPr>
              <a:buNone/>
            </a:pPr>
            <a:r>
              <a:rPr lang="en-US" altLang="zh-TW" sz="2400" dirty="0" smtClean="0"/>
              <a:t>	AND</a:t>
            </a:r>
          </a:p>
          <a:p>
            <a:r>
              <a:rPr lang="en-US" altLang="zh-TW" sz="2400" dirty="0" smtClean="0"/>
              <a:t>One of the following:</a:t>
            </a:r>
          </a:p>
          <a:p>
            <a:pPr lvl="1"/>
            <a:r>
              <a:rPr lang="en-US" altLang="zh-TW" sz="2000" dirty="0" smtClean="0"/>
              <a:t>Documented VF</a:t>
            </a:r>
          </a:p>
          <a:p>
            <a:pPr lvl="1"/>
            <a:r>
              <a:rPr lang="en-US" altLang="zh-TW" sz="2000" dirty="0" smtClean="0"/>
              <a:t>(Self-terminating) polymorphic VT</a:t>
            </a:r>
          </a:p>
          <a:p>
            <a:pPr lvl="1"/>
            <a:r>
              <a:rPr lang="en-US" altLang="zh-TW" sz="2000" dirty="0" err="1" smtClean="0"/>
              <a:t>Inducibility</a:t>
            </a:r>
            <a:r>
              <a:rPr lang="en-US" altLang="zh-TW" sz="2000" dirty="0" smtClean="0"/>
              <a:t> of ventricular arrhythmias with programmed electrical stimulation</a:t>
            </a:r>
          </a:p>
          <a:p>
            <a:pPr lvl="1"/>
            <a:r>
              <a:rPr lang="en-US" altLang="zh-TW" sz="2000" dirty="0" smtClean="0"/>
              <a:t>Family history of sudden death before age 45</a:t>
            </a:r>
          </a:p>
          <a:p>
            <a:pPr lvl="1"/>
            <a:r>
              <a:rPr lang="en-US" altLang="zh-TW" sz="2000" dirty="0" smtClean="0"/>
              <a:t>Presence of </a:t>
            </a:r>
            <a:r>
              <a:rPr lang="en-US" altLang="zh-TW" sz="2000" dirty="0" err="1" smtClean="0"/>
              <a:t>of</a:t>
            </a:r>
            <a:r>
              <a:rPr lang="en-US" altLang="zh-TW" sz="2000" dirty="0" smtClean="0"/>
              <a:t> a coved-type ECG in family members</a:t>
            </a:r>
          </a:p>
          <a:p>
            <a:pPr lvl="1"/>
            <a:r>
              <a:rPr lang="en-US" altLang="zh-TW" sz="2000" dirty="0" smtClean="0"/>
              <a:t>Syncope</a:t>
            </a:r>
          </a:p>
          <a:p>
            <a:pPr lvl="1"/>
            <a:r>
              <a:rPr lang="en-US" altLang="zh-TW" sz="2000" dirty="0" smtClean="0"/>
              <a:t>Nocturnal </a:t>
            </a:r>
            <a:r>
              <a:rPr lang="en-US" altLang="zh-TW" sz="2000" dirty="0" err="1" smtClean="0"/>
              <a:t>agonal</a:t>
            </a:r>
            <a:r>
              <a:rPr lang="en-US" altLang="zh-TW" sz="2000" dirty="0" smtClean="0"/>
              <a:t> respiration</a:t>
            </a:r>
          </a:p>
          <a:p>
            <a:r>
              <a:rPr lang="en-US" altLang="zh-TW" sz="2400" dirty="0" smtClean="0"/>
              <a:t>Other factors accounting for the ECG abnormality should be ruled out</a:t>
            </a:r>
          </a:p>
        </p:txBody>
      </p:sp>
    </p:spTree>
    <p:extLst>
      <p:ext uri="{BB962C8B-B14F-4D97-AF65-F5344CB8AC3E}">
        <p14:creationId xmlns:p14="http://schemas.microsoft.com/office/powerpoint/2010/main" val="33479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 smtClean="0"/>
              <a:t>Brugada</a:t>
            </a:r>
            <a:r>
              <a:rPr lang="en-US" altLang="zh-TW" sz="3600" dirty="0" smtClean="0"/>
              <a:t> syndrome: Diagnosis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type </a:t>
            </a:r>
            <a:r>
              <a:rPr lang="en-US" altLang="zh-TW" dirty="0"/>
              <a:t>2 </a:t>
            </a:r>
            <a:r>
              <a:rPr lang="en-US" altLang="zh-TW" dirty="0" smtClean="0"/>
              <a:t>or </a:t>
            </a:r>
            <a:r>
              <a:rPr lang="en-US" altLang="zh-TW" dirty="0"/>
              <a:t>type 3 ST segment elevation in &gt;1 right precordial leads under baseline conditions with conversion to type 1 following challenge with a Na channel blocker is considered </a:t>
            </a:r>
            <a:r>
              <a:rPr lang="en-US" altLang="zh-TW" dirty="0" smtClean="0"/>
              <a:t>positive</a:t>
            </a:r>
          </a:p>
          <a:p>
            <a:pPr>
              <a:defRPr/>
            </a:pPr>
            <a:r>
              <a:rPr lang="en-US" altLang="zh-TW" dirty="0" smtClean="0"/>
              <a:t>One </a:t>
            </a:r>
            <a:r>
              <a:rPr lang="en-US" altLang="zh-TW" dirty="0"/>
              <a:t>or more of the clinical criteria should also be </a:t>
            </a:r>
            <a:r>
              <a:rPr lang="en-US" altLang="zh-TW" dirty="0" smtClean="0"/>
              <a:t>present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Drug induced ST elevation to &lt;2mm is considered inconclusive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Drug-induced conversion of type 3 to type 2 ECG pattern is considered </a:t>
            </a:r>
            <a:r>
              <a:rPr lang="en-US" altLang="zh-TW" dirty="0" smtClean="0"/>
              <a:t>inconclusive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85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Drugs used to unmask </a:t>
            </a:r>
            <a:r>
              <a:rPr lang="en-US" altLang="zh-TW" sz="3600" dirty="0" err="1" smtClean="0"/>
              <a:t>Brugada</a:t>
            </a:r>
            <a:r>
              <a:rPr lang="en-US" altLang="zh-TW" sz="3600" dirty="0" smtClean="0"/>
              <a:t> syndrome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 err="1"/>
              <a:t>Ajmaline</a:t>
            </a:r>
            <a:r>
              <a:rPr lang="en-US" altLang="zh-TW" sz="3200" dirty="0"/>
              <a:t>	</a:t>
            </a:r>
            <a:r>
              <a:rPr lang="en-US" altLang="zh-TW" sz="3200" dirty="0" smtClean="0"/>
              <a:t>1mg/kg </a:t>
            </a:r>
            <a:r>
              <a:rPr lang="en-US" altLang="zh-TW" sz="3200" dirty="0"/>
              <a:t>over 5min. IV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 err="1"/>
              <a:t>Flecainide</a:t>
            </a:r>
            <a:r>
              <a:rPr lang="en-US" altLang="zh-TW" sz="3200" dirty="0"/>
              <a:t> 	</a:t>
            </a:r>
            <a:r>
              <a:rPr lang="en-US" altLang="zh-TW" sz="3200" dirty="0" smtClean="0"/>
              <a:t>2mg/kg </a:t>
            </a:r>
            <a:r>
              <a:rPr lang="en-US" altLang="zh-TW" sz="3200" dirty="0"/>
              <a:t>over 10 min. IV (max 150mg)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/>
              <a:t>Procainamide</a:t>
            </a:r>
            <a:r>
              <a:rPr lang="en-US" altLang="zh-TW" sz="3200" dirty="0"/>
              <a:t>	10mg/kg over 10min. IV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 err="1"/>
              <a:t>Pilsicainide</a:t>
            </a:r>
            <a:r>
              <a:rPr lang="en-US" altLang="zh-TW" sz="3200" dirty="0"/>
              <a:t>	</a:t>
            </a:r>
            <a:r>
              <a:rPr lang="en-US" altLang="zh-TW" sz="3200" dirty="0" smtClean="0"/>
              <a:t>1mg/kg </a:t>
            </a:r>
            <a:r>
              <a:rPr lang="en-US" altLang="zh-TW" sz="3200" dirty="0"/>
              <a:t>over 10min. IV</a:t>
            </a:r>
            <a:r>
              <a:rPr lang="en-US" altLang="zh-TW" sz="36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6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dirty="0"/>
              <a:t>Penetrance of </a:t>
            </a:r>
            <a:r>
              <a:rPr lang="en-US" altLang="zh-TW" dirty="0" err="1"/>
              <a:t>BrS</a:t>
            </a:r>
            <a:r>
              <a:rPr lang="en-US" altLang="zh-TW" dirty="0"/>
              <a:t> phenotype increase from 32.7% to 78.6% with the use of Na channel blocker.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6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dirty="0" err="1" smtClean="0"/>
              <a:t>Flecainide</a:t>
            </a:r>
            <a:r>
              <a:rPr lang="en-US" altLang="zh-TW" dirty="0" smtClean="0"/>
              <a:t> </a:t>
            </a:r>
            <a:r>
              <a:rPr lang="en-US" altLang="zh-TW" dirty="0"/>
              <a:t>:  </a:t>
            </a:r>
            <a:r>
              <a:rPr lang="en-US" altLang="zh-TW" dirty="0" err="1"/>
              <a:t>Sens</a:t>
            </a:r>
            <a:r>
              <a:rPr lang="en-US" altLang="zh-TW" dirty="0"/>
              <a:t>  77%, Spec 80%, PPV 96%, NPV 36%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dirty="0"/>
              <a:t>	</a:t>
            </a:r>
            <a:r>
              <a:rPr lang="en-US" altLang="zh-TW" i="1" dirty="0"/>
              <a:t>(</a:t>
            </a:r>
            <a:r>
              <a:rPr lang="en-US" altLang="zh-TW" i="1" dirty="0" err="1"/>
              <a:t>Meregalli</a:t>
            </a:r>
            <a:r>
              <a:rPr lang="en-US" altLang="zh-TW" i="1" dirty="0"/>
              <a:t> et al. J </a:t>
            </a:r>
            <a:r>
              <a:rPr lang="en-US" altLang="zh-TW" i="1" dirty="0" err="1"/>
              <a:t>Cardiovas</a:t>
            </a:r>
            <a:r>
              <a:rPr lang="en-US" altLang="zh-TW" i="1" dirty="0"/>
              <a:t> </a:t>
            </a:r>
            <a:r>
              <a:rPr lang="en-US" altLang="zh-TW" i="1" dirty="0" err="1"/>
              <a:t>Electrophysiol</a:t>
            </a:r>
            <a:r>
              <a:rPr lang="en-US" altLang="zh-TW" i="1" dirty="0"/>
              <a:t> 2006; 17:857-864)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dirty="0" err="1"/>
              <a:t>Ajmaline</a:t>
            </a:r>
            <a:r>
              <a:rPr lang="en-US" altLang="zh-TW" dirty="0"/>
              <a:t>: </a:t>
            </a:r>
            <a:r>
              <a:rPr lang="en-US" altLang="zh-TW" dirty="0" err="1"/>
              <a:t>Sens</a:t>
            </a:r>
            <a:r>
              <a:rPr lang="en-US" altLang="zh-TW" dirty="0"/>
              <a:t> 80%, Spec 94.4%, PPV</a:t>
            </a:r>
            <a:r>
              <a:rPr lang="zh-TW" altLang="en-US" dirty="0"/>
              <a:t> </a:t>
            </a:r>
            <a:r>
              <a:rPr lang="en-US" altLang="zh-TW" dirty="0"/>
              <a:t>93.3%, NPV 82.9%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dirty="0"/>
              <a:t>	</a:t>
            </a:r>
            <a:r>
              <a:rPr lang="en-US" altLang="zh-TW" i="1" dirty="0"/>
              <a:t>(Hong et al. Circulation 2004; 110:3203-7</a:t>
            </a:r>
            <a:r>
              <a:rPr lang="en-US" altLang="zh-TW" i="1" dirty="0" smtClean="0"/>
              <a:t>)</a:t>
            </a:r>
            <a:endParaRPr lang="en-US" altLang="zh-TW" i="1" dirty="0"/>
          </a:p>
        </p:txBody>
      </p:sp>
    </p:spTree>
    <p:extLst>
      <p:ext uri="{BB962C8B-B14F-4D97-AF65-F5344CB8AC3E}">
        <p14:creationId xmlns:p14="http://schemas.microsoft.com/office/powerpoint/2010/main" val="5734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/>
              <a:t>Modulating and Precipitating factors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328" y="1439259"/>
            <a:ext cx="5043280" cy="49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Therapeutic recommendation for </a:t>
            </a:r>
            <a:r>
              <a:rPr lang="en-US" altLang="zh-TW" sz="3600" dirty="0" err="1" smtClean="0"/>
              <a:t>Brugada</a:t>
            </a:r>
            <a:r>
              <a:rPr lang="en-US" altLang="zh-TW" sz="3600" dirty="0" smtClean="0"/>
              <a:t> syndrome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ICD is the only proven effective treatment of </a:t>
            </a:r>
            <a:r>
              <a:rPr lang="en-US" altLang="zh-TW" dirty="0" err="1"/>
              <a:t>BrS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pPr>
              <a:defRPr/>
            </a:pPr>
            <a:r>
              <a:rPr lang="en-US" altLang="zh-TW" dirty="0"/>
              <a:t>Drugs reported to exacerbate the ECG pattern of ST segment elevation and trigger arrhythmias in </a:t>
            </a:r>
            <a:r>
              <a:rPr lang="en-US" altLang="zh-TW" dirty="0" err="1"/>
              <a:t>BrS</a:t>
            </a:r>
            <a:r>
              <a:rPr lang="en-US" altLang="zh-TW" dirty="0"/>
              <a:t> should be avoided. (Brugadadrugs.org)</a:t>
            </a:r>
          </a:p>
          <a:p>
            <a:pPr lvl="1">
              <a:defRPr/>
            </a:pPr>
            <a:r>
              <a:rPr lang="en-US" altLang="zh-TW" dirty="0" err="1"/>
              <a:t>Antiarrhythmics</a:t>
            </a:r>
            <a:r>
              <a:rPr lang="en-US" altLang="zh-TW" dirty="0"/>
              <a:t> (class </a:t>
            </a:r>
            <a:r>
              <a:rPr lang="en-US" altLang="zh-TW" dirty="0" err="1"/>
              <a:t>Ia</a:t>
            </a:r>
            <a:r>
              <a:rPr lang="en-US" altLang="zh-TW" dirty="0"/>
              <a:t> </a:t>
            </a:r>
            <a:r>
              <a:rPr lang="en-US" altLang="zh-TW" dirty="0" err="1"/>
              <a:t>Ic</a:t>
            </a:r>
            <a:r>
              <a:rPr lang="en-US" altLang="zh-TW" dirty="0"/>
              <a:t> </a:t>
            </a:r>
            <a:r>
              <a:rPr lang="en-US" altLang="zh-TW" dirty="0" err="1"/>
              <a:t>betablockers</a:t>
            </a:r>
            <a:r>
              <a:rPr lang="en-US" altLang="zh-TW" dirty="0"/>
              <a:t>), CCB, nitrates, TCA,  </a:t>
            </a:r>
            <a:r>
              <a:rPr lang="en-US" altLang="zh-TW" dirty="0" err="1"/>
              <a:t>phenothiazines</a:t>
            </a:r>
            <a:r>
              <a:rPr lang="en-US" altLang="zh-TW" dirty="0"/>
              <a:t>, SSRI like fluoxetine, bupivacaine, propoxyphene, </a:t>
            </a:r>
            <a:r>
              <a:rPr lang="en-US" altLang="zh-TW" dirty="0" err="1"/>
              <a:t>propofol</a:t>
            </a:r>
            <a:r>
              <a:rPr lang="en-US" altLang="zh-TW" dirty="0"/>
              <a:t>, </a:t>
            </a:r>
            <a:r>
              <a:rPr lang="en-US" altLang="zh-TW" dirty="0" err="1"/>
              <a:t>pinacidil</a:t>
            </a:r>
            <a:r>
              <a:rPr lang="en-US" altLang="zh-TW" dirty="0"/>
              <a:t>, </a:t>
            </a:r>
            <a:r>
              <a:rPr lang="en-US" altLang="zh-TW" dirty="0" err="1"/>
              <a:t>nicorandil</a:t>
            </a:r>
            <a:r>
              <a:rPr lang="en-US" altLang="zh-TW" dirty="0"/>
              <a:t> (K channel activators), Li, </a:t>
            </a:r>
            <a:r>
              <a:rPr lang="en-US" altLang="zh-TW" dirty="0" err="1"/>
              <a:t>cociane</a:t>
            </a:r>
            <a:r>
              <a:rPr lang="en-US" altLang="zh-TW" dirty="0"/>
              <a:t>, </a:t>
            </a:r>
            <a:r>
              <a:rPr lang="en-US" altLang="zh-TW" dirty="0" err="1" smtClean="0"/>
              <a:t>methoxamine</a:t>
            </a:r>
            <a:r>
              <a:rPr lang="en-US" altLang="zh-TW" dirty="0" smtClean="0"/>
              <a:t> </a:t>
            </a:r>
            <a:r>
              <a:rPr lang="en-US" altLang="zh-TW" dirty="0"/>
              <a:t>(alpha- agonists)</a:t>
            </a:r>
          </a:p>
          <a:p>
            <a:pPr lvl="1"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Avoid excessive alcohol, large carbohydrate meal, very hot baths, hypokalemia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Hyperpyrexia should be treated </a:t>
            </a:r>
            <a:r>
              <a:rPr lang="en-US" altLang="zh-TW" dirty="0" smtClean="0"/>
              <a:t>promptly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82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Pharmacological approach to therapy of </a:t>
            </a:r>
            <a:r>
              <a:rPr lang="en-US" altLang="zh-TW" sz="3200" dirty="0" err="1" smtClean="0"/>
              <a:t>Brugada</a:t>
            </a:r>
            <a:r>
              <a:rPr lang="en-US" altLang="zh-TW" sz="3200" dirty="0" smtClean="0"/>
              <a:t> syndrome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2" y="1313717"/>
            <a:ext cx="10085305" cy="52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/>
              <a:t>Case 1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HK" dirty="0" smtClean="0"/>
              <a:t>Male, </a:t>
            </a:r>
            <a:r>
              <a:rPr lang="en-US" altLang="zh-HK" dirty="0"/>
              <a:t>age </a:t>
            </a:r>
            <a:r>
              <a:rPr lang="en-US" altLang="zh-HK" dirty="0" smtClean="0"/>
              <a:t>61, </a:t>
            </a:r>
            <a:r>
              <a:rPr lang="en-US" altLang="zh-HK" dirty="0"/>
              <a:t>doctor</a:t>
            </a:r>
          </a:p>
          <a:p>
            <a:pPr>
              <a:defRPr/>
            </a:pPr>
            <a:r>
              <a:rPr lang="en-US" altLang="zh-HK" dirty="0"/>
              <a:t>History of hypertension and hyperlipidemia</a:t>
            </a:r>
          </a:p>
          <a:p>
            <a:pPr>
              <a:defRPr/>
            </a:pPr>
            <a:r>
              <a:rPr lang="en-US" altLang="zh-HK" dirty="0"/>
              <a:t>Good exercise tolerance with frequent jogging</a:t>
            </a:r>
          </a:p>
          <a:p>
            <a:pPr>
              <a:defRPr/>
            </a:pPr>
            <a:r>
              <a:rPr lang="en-US" altLang="zh-HK" dirty="0"/>
              <a:t>Attended ER for </a:t>
            </a:r>
            <a:r>
              <a:rPr lang="en-US" altLang="zh-HK" dirty="0" err="1"/>
              <a:t>epigastric</a:t>
            </a:r>
            <a:r>
              <a:rPr lang="en-US" altLang="zh-HK" dirty="0"/>
              <a:t> pain for 1 day without radiation </a:t>
            </a:r>
          </a:p>
          <a:p>
            <a:pPr>
              <a:defRPr/>
            </a:pPr>
            <a:r>
              <a:rPr lang="en-US" altLang="zh-HK" dirty="0"/>
              <a:t>Fever for 1 day </a:t>
            </a:r>
          </a:p>
          <a:p>
            <a:pPr>
              <a:defRPr/>
            </a:pPr>
            <a:r>
              <a:rPr lang="en-US" altLang="zh-HK" dirty="0"/>
              <a:t>No angina or palpitation or CHF symptom</a:t>
            </a:r>
          </a:p>
          <a:p>
            <a:pPr>
              <a:defRPr/>
            </a:pPr>
            <a:r>
              <a:rPr lang="en-US" altLang="zh-HK" dirty="0"/>
              <a:t>Stable hemodynamics and no heart </a:t>
            </a:r>
            <a:r>
              <a:rPr lang="en-US" altLang="zh-HK" dirty="0" smtClean="0"/>
              <a:t>failure </a:t>
            </a:r>
            <a:endParaRPr lang="en-US" altLang="zh-HK" dirty="0"/>
          </a:p>
          <a:p>
            <a:pPr>
              <a:defRPr/>
            </a:pPr>
            <a:r>
              <a:rPr lang="en-US" altLang="zh-HK" dirty="0"/>
              <a:t>Not </a:t>
            </a:r>
            <a:r>
              <a:rPr lang="en-US" altLang="zh-HK" dirty="0" smtClean="0"/>
              <a:t>septic</a:t>
            </a:r>
            <a:endParaRPr lang="en-US" altLang="zh-HK" dirty="0"/>
          </a:p>
          <a:p>
            <a:pPr>
              <a:defRPr/>
            </a:pPr>
            <a:r>
              <a:rPr lang="en-US" altLang="zh-HK" dirty="0"/>
              <a:t>No acute </a:t>
            </a:r>
            <a:r>
              <a:rPr lang="en-US" altLang="zh-HK" dirty="0" smtClean="0"/>
              <a:t>abdomen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749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r>
              <a:rPr lang="en-US" altLang="zh-HK" sz="3600" dirty="0"/>
              <a:t>ECG (1)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888" y="1104407"/>
            <a:ext cx="9516292" cy="55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/>
              <a:t>Blood tests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TC 10800,  increased PMN, </a:t>
            </a:r>
            <a:r>
              <a:rPr lang="en-US" altLang="zh-HK" dirty="0" err="1" smtClean="0"/>
              <a:t>Hb</a:t>
            </a:r>
            <a:r>
              <a:rPr lang="en-US" altLang="zh-HK" dirty="0" smtClean="0"/>
              <a:t> 16.6</a:t>
            </a:r>
          </a:p>
          <a:p>
            <a:r>
              <a:rPr lang="en-US" altLang="zh-HK" dirty="0" smtClean="0"/>
              <a:t>Deranged liver biochemistry: ALT 544 ALP 142 </a:t>
            </a:r>
            <a:r>
              <a:rPr lang="en-US" altLang="zh-HK" dirty="0" err="1" smtClean="0"/>
              <a:t>Bil</a:t>
            </a:r>
            <a:r>
              <a:rPr lang="en-US" altLang="zh-HK" dirty="0" smtClean="0"/>
              <a:t> 67. amylase normal</a:t>
            </a:r>
          </a:p>
          <a:p>
            <a:r>
              <a:rPr lang="en-US" altLang="zh-HK" dirty="0" smtClean="0"/>
              <a:t>Normal renal biochemistry except K 3.1. normal </a:t>
            </a:r>
            <a:r>
              <a:rPr lang="en-US" altLang="zh-HK" dirty="0" err="1" smtClean="0"/>
              <a:t>Ca</a:t>
            </a:r>
            <a:r>
              <a:rPr lang="en-US" altLang="zh-HK" dirty="0" smtClean="0"/>
              <a:t> and Mg level </a:t>
            </a:r>
          </a:p>
          <a:p>
            <a:r>
              <a:rPr lang="en-US" altLang="zh-HK" dirty="0" err="1" smtClean="0"/>
              <a:t>cTnI</a:t>
            </a:r>
            <a:r>
              <a:rPr lang="en-US" altLang="zh-HK" dirty="0" smtClean="0"/>
              <a:t> &lt;0.03  </a:t>
            </a:r>
          </a:p>
          <a:p>
            <a:r>
              <a:rPr lang="en-US" altLang="zh-HK" dirty="0" smtClean="0"/>
              <a:t>CRP 45 </a:t>
            </a:r>
            <a:endParaRPr lang="zh-HK" alt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208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Echocardiogram showed no segmental wall motion abnormality and LVEF 60%. No pericardial effusion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In the benefit of doubt, the patient was transferred to </a:t>
            </a:r>
            <a:r>
              <a:rPr lang="en-US" altLang="zh-HK" dirty="0" err="1" smtClean="0"/>
              <a:t>Cath</a:t>
            </a:r>
            <a:r>
              <a:rPr lang="en-US" altLang="zh-HK" dirty="0" smtClean="0"/>
              <a:t> lab for coronary angiogram to rule out acute coronary occlusion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Coronary angiogram reported only minor lesions: mid LAD 20%, </a:t>
            </a:r>
            <a:r>
              <a:rPr lang="en-US" altLang="zh-HK" dirty="0" err="1" smtClean="0"/>
              <a:t>Diag</a:t>
            </a:r>
            <a:r>
              <a:rPr lang="en-US" altLang="zh-HK" dirty="0" smtClean="0"/>
              <a:t> 40% LCX 20%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2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 this patient with </a:t>
            </a:r>
            <a:r>
              <a:rPr lang="en-US" sz="3600" dirty="0" err="1" smtClean="0"/>
              <a:t>Brugada</a:t>
            </a:r>
            <a:r>
              <a:rPr lang="en-US" sz="3600" dirty="0" smtClean="0"/>
              <a:t> ECG need an ICD?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2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r>
              <a:rPr lang="en-US" altLang="zh-HK" sz="3600" dirty="0" smtClean="0"/>
              <a:t>Soon after disengagement of catheters…. </a:t>
            </a:r>
            <a:endParaRPr lang="en-IN" sz="3600" dirty="0"/>
          </a:p>
        </p:txBody>
      </p:sp>
      <p:pic>
        <p:nvPicPr>
          <p:cNvPr id="4" name="Picture 4" descr="C:\Users\Frank\Desktop\Presentations for HKINPACE Refresher course 2014-04\ECG scan\case 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5193" y="1220317"/>
            <a:ext cx="8579319" cy="5399423"/>
          </a:xfrm>
          <a:noFill/>
        </p:spPr>
      </p:pic>
    </p:spTree>
    <p:extLst>
      <p:ext uri="{BB962C8B-B14F-4D97-AF65-F5344CB8AC3E}">
        <p14:creationId xmlns:p14="http://schemas.microsoft.com/office/powerpoint/2010/main" val="19791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His medications included amlodipine and  atorvastatin only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His source of sepsis eventually turned out to be biliary in origin. USG and CT abdomen revealed gallbladder sludge. ERCP revealed a little dilated sphincter at CBD but no stone, and bile recovered </a:t>
            </a:r>
            <a:r>
              <a:rPr lang="en-US" altLang="zh-HK" dirty="0" err="1" smtClean="0"/>
              <a:t>E.Coli</a:t>
            </a:r>
            <a:r>
              <a:rPr lang="en-US" altLang="zh-HK" dirty="0" smtClean="0"/>
              <a:t>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Relapsing fever and liver function derangement eventually resolved after stenting at CBD and antibiotics.   </a:t>
            </a:r>
            <a:endParaRPr lang="zh-HK" alt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99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ECG 2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8" y="988497"/>
            <a:ext cx="9489442" cy="56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/>
              <a:t>Brugada</a:t>
            </a:r>
            <a:r>
              <a:rPr lang="en-US" altLang="zh-HK" dirty="0"/>
              <a:t> ECG pattern type I spontaneous</a:t>
            </a:r>
          </a:p>
          <a:p>
            <a:r>
              <a:rPr lang="en-US" altLang="zh-HK" dirty="0"/>
              <a:t>Aborted sudden death</a:t>
            </a:r>
          </a:p>
          <a:p>
            <a:r>
              <a:rPr lang="en-US" altLang="zh-HK" dirty="0"/>
              <a:t>documented PMVT/VF</a:t>
            </a:r>
          </a:p>
          <a:p>
            <a:r>
              <a:rPr lang="en-US" altLang="zh-HK" dirty="0"/>
              <a:t>During febrile illness</a:t>
            </a:r>
          </a:p>
          <a:p>
            <a:r>
              <a:rPr lang="en-US" altLang="zh-HK" dirty="0"/>
              <a:t>No previous history of recurrent syncope or SCD</a:t>
            </a:r>
          </a:p>
          <a:p>
            <a:r>
              <a:rPr lang="en-US" altLang="zh-HK" dirty="0"/>
              <a:t>No Family history of </a:t>
            </a:r>
            <a:r>
              <a:rPr lang="en-US" altLang="zh-HK" dirty="0" err="1"/>
              <a:t>BrS</a:t>
            </a:r>
            <a:r>
              <a:rPr lang="en-US" altLang="zh-HK" dirty="0"/>
              <a:t>, </a:t>
            </a:r>
            <a:r>
              <a:rPr lang="en-US" altLang="zh-HK" dirty="0" err="1"/>
              <a:t>BrP</a:t>
            </a:r>
            <a:r>
              <a:rPr lang="en-US" altLang="zh-HK" dirty="0"/>
              <a:t> or SCD  </a:t>
            </a:r>
            <a:endParaRPr lang="zh-HK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10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AICD implantation for secondary prevention of SCD</a:t>
            </a:r>
          </a:p>
          <a:p>
            <a:r>
              <a:rPr lang="en-US" altLang="zh-HK" dirty="0"/>
              <a:t>Avoid provocative drugs </a:t>
            </a:r>
          </a:p>
          <a:p>
            <a:r>
              <a:rPr lang="en-US" altLang="zh-HK" dirty="0"/>
              <a:t>Prompt treatment of febrile episode</a:t>
            </a:r>
          </a:p>
          <a:p>
            <a:r>
              <a:rPr lang="en-US" altLang="zh-HK" dirty="0"/>
              <a:t>Surgery for his gallbladder sludge to avoid recurrent biliary sepsis</a:t>
            </a:r>
            <a:endParaRPr lang="zh-HK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57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52247"/>
            <a:ext cx="10515600" cy="793974"/>
          </a:xfrm>
        </p:spPr>
        <p:txBody>
          <a:bodyPr>
            <a:normAutofit fontScale="90000"/>
          </a:bodyPr>
          <a:lstStyle/>
          <a:p>
            <a:r>
              <a:rPr lang="en-US" altLang="zh-TW" sz="2800" dirty="0" smtClean="0"/>
              <a:t>Indication for ICD in patients with </a:t>
            </a:r>
            <a:r>
              <a:rPr lang="en-US" altLang="zh-TW" sz="2800" dirty="0" err="1" smtClean="0"/>
              <a:t>Brugada</a:t>
            </a:r>
            <a:r>
              <a:rPr lang="en-US" altLang="zh-TW" sz="2800" dirty="0" smtClean="0"/>
              <a:t> syndrome</a:t>
            </a:r>
            <a:br>
              <a:rPr lang="en-US" altLang="zh-TW" sz="2800" dirty="0" smtClean="0"/>
            </a:br>
            <a:r>
              <a:rPr lang="en-US" altLang="zh-TW" sz="2400" dirty="0" smtClean="0"/>
              <a:t>Report of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Consensus Conference (2005)</a:t>
            </a: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33" y="1155923"/>
            <a:ext cx="9957628" cy="54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52247"/>
            <a:ext cx="10515600" cy="793974"/>
          </a:xfrm>
        </p:spPr>
        <p:txBody>
          <a:bodyPr>
            <a:normAutofit fontScale="90000"/>
          </a:bodyPr>
          <a:lstStyle/>
          <a:p>
            <a:r>
              <a:rPr lang="en-US" altLang="zh-TW" sz="2800" dirty="0" smtClean="0"/>
              <a:t>Indication for ICD in patients with </a:t>
            </a:r>
            <a:r>
              <a:rPr lang="en-US" altLang="zh-TW" sz="2800" dirty="0" err="1" smtClean="0"/>
              <a:t>Brugada</a:t>
            </a:r>
            <a:r>
              <a:rPr lang="en-US" altLang="zh-TW" sz="2800" dirty="0" smtClean="0"/>
              <a:t> syndrome</a:t>
            </a:r>
            <a:br>
              <a:rPr lang="en-US" altLang="zh-TW" sz="2800" dirty="0" smtClean="0"/>
            </a:br>
            <a:r>
              <a:rPr lang="en-US" altLang="zh-TW" sz="2400" dirty="0" smtClean="0"/>
              <a:t>Report of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Consensus Conference (2005)</a:t>
            </a: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33" y="1155923"/>
            <a:ext cx="9957628" cy="54766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04563" y="1700011"/>
            <a:ext cx="197046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2266682" y="2472743"/>
            <a:ext cx="130076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2253803" y="571822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28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Clear consensus for secondary prevention</a:t>
            </a:r>
            <a:r>
              <a:rPr lang="en-US" altLang="zh-TW" sz="40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Little controversy exists on the value of a previous cardiac arrest as a risk marker for future events.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Data from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et al. (Circulation 2002) reported 62% of SCD survivors are at risk for a new arrhythmic event in the following 54 months.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Other groups consistently reported high annual event rate in SCD survivors: </a:t>
            </a:r>
          </a:p>
          <a:p>
            <a:pPr lvl="1"/>
            <a:r>
              <a:rPr lang="en-US" altLang="zh-TW" dirty="0" err="1" smtClean="0"/>
              <a:t>Eckardt</a:t>
            </a:r>
            <a:r>
              <a:rPr lang="en-US" altLang="zh-TW" dirty="0" smtClean="0"/>
              <a:t> et al. 2005: 5.1%</a:t>
            </a:r>
          </a:p>
          <a:p>
            <a:pPr lvl="1"/>
            <a:r>
              <a:rPr lang="en-US" altLang="zh-TW" dirty="0" smtClean="0"/>
              <a:t>Kamakura et al. 2009: 10.2%</a:t>
            </a:r>
          </a:p>
          <a:p>
            <a:pPr lvl="1"/>
            <a:r>
              <a:rPr lang="en-US" altLang="zh-TW" dirty="0" smtClean="0"/>
              <a:t>FINGER registry 2010: 7.7%</a:t>
            </a:r>
            <a:endParaRPr lang="zh-TW" alt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67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 all the analysis of Dr. </a:t>
            </a:r>
            <a:r>
              <a:rPr lang="en-US" altLang="zh-TW" sz="2400" dirty="0" err="1" smtClean="0"/>
              <a:t>Brugada’s</a:t>
            </a:r>
            <a:r>
              <a:rPr lang="en-US" altLang="zh-TW" sz="2400" dirty="0" smtClean="0"/>
              <a:t> series (1998, 2002, 2003), several clinical variables predict a worst outcome:</a:t>
            </a:r>
          </a:p>
          <a:p>
            <a:endParaRPr lang="en-US" altLang="zh-TW" sz="2400" dirty="0" smtClean="0"/>
          </a:p>
          <a:p>
            <a:pPr lvl="1"/>
            <a:r>
              <a:rPr lang="en-US" altLang="zh-TW" dirty="0" smtClean="0"/>
              <a:t>Presence of symptoms before diagnosis</a:t>
            </a:r>
          </a:p>
          <a:p>
            <a:pPr lvl="1"/>
            <a:r>
              <a:rPr lang="en-US" altLang="zh-TW" dirty="0" smtClean="0"/>
              <a:t>Spontaneous type 1 ECG at baseline </a:t>
            </a:r>
          </a:p>
          <a:p>
            <a:pPr lvl="1"/>
            <a:r>
              <a:rPr lang="en-US" altLang="zh-TW" dirty="0" err="1" smtClean="0"/>
              <a:t>Inducibility</a:t>
            </a:r>
            <a:r>
              <a:rPr lang="en-US" altLang="zh-TW" dirty="0" smtClean="0"/>
              <a:t> of ventricular arrhythmia by programmed stimulation (EPS)</a:t>
            </a:r>
          </a:p>
          <a:p>
            <a:pPr lvl="1"/>
            <a:r>
              <a:rPr lang="en-US" altLang="zh-TW" dirty="0" smtClean="0"/>
              <a:t>Male gender</a:t>
            </a:r>
          </a:p>
        </p:txBody>
      </p:sp>
    </p:spTree>
    <p:extLst>
      <p:ext uri="{BB962C8B-B14F-4D97-AF65-F5344CB8AC3E}">
        <p14:creationId xmlns:p14="http://schemas.microsoft.com/office/powerpoint/2010/main" val="286165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Prognostic model by </a:t>
            </a:r>
            <a:r>
              <a:rPr lang="en-US" altLang="zh-TW" sz="3200" dirty="0" err="1" smtClean="0"/>
              <a:t>Brugada</a:t>
            </a:r>
            <a:r>
              <a:rPr lang="en-US" altLang="zh-TW" sz="3200" dirty="0" smtClean="0"/>
              <a:t> group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872589"/>
            <a:ext cx="9368634" cy="5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Clinical Features and Epidemiology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dirty="0"/>
              <a:t>First described in 1992</a:t>
            </a:r>
          </a:p>
          <a:p>
            <a:pPr>
              <a:lnSpc>
                <a:spcPct val="80000"/>
              </a:lnSpc>
              <a:defRPr/>
            </a:pPr>
            <a:endParaRPr lang="en-US" altLang="zh-TW" dirty="0"/>
          </a:p>
          <a:p>
            <a:pPr>
              <a:lnSpc>
                <a:spcPct val="80000"/>
              </a:lnSpc>
              <a:defRPr/>
            </a:pPr>
            <a:r>
              <a:rPr lang="en-US" altLang="zh-TW" dirty="0"/>
              <a:t>Characterized by an aberrant pattern of ST segment elevation in right precordial leads and a high incidence of sudden death in patients with structurally normal heart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dirty="0"/>
          </a:p>
          <a:p>
            <a:pPr>
              <a:lnSpc>
                <a:spcPct val="80000"/>
              </a:lnSpc>
              <a:defRPr/>
            </a:pPr>
            <a:r>
              <a:rPr lang="en-US" altLang="zh-TW" dirty="0"/>
              <a:t> 4 - 12% of all sudden death and 20% of sudden death in patients with structurally normal heart</a:t>
            </a:r>
          </a:p>
          <a:p>
            <a:pPr>
              <a:lnSpc>
                <a:spcPct val="80000"/>
              </a:lnSpc>
              <a:defRPr/>
            </a:pPr>
            <a:endParaRPr lang="en-US" altLang="zh-TW" dirty="0"/>
          </a:p>
          <a:p>
            <a:pPr>
              <a:lnSpc>
                <a:spcPct val="80000"/>
              </a:lnSpc>
              <a:defRPr/>
            </a:pPr>
            <a:r>
              <a:rPr lang="en-US" altLang="zh-TW" dirty="0"/>
              <a:t>Leading cause of death of men under age 40 in regions where the inheritance is </a:t>
            </a:r>
            <a:r>
              <a:rPr lang="en-US" altLang="zh-TW" dirty="0" smtClean="0"/>
              <a:t>endemic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7365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Failure to support the role of EPS in other studies except </a:t>
            </a:r>
            <a:r>
              <a:rPr lang="en-US" altLang="zh-TW" sz="2400" dirty="0" err="1" smtClean="0"/>
              <a:t>Brugada’s</a:t>
            </a:r>
            <a:r>
              <a:rPr lang="en-US" altLang="zh-TW" sz="2400" dirty="0" smtClean="0"/>
              <a:t> registry : </a:t>
            </a:r>
            <a:br>
              <a:rPr lang="en-US" altLang="zh-TW" sz="2400" dirty="0" smtClean="0"/>
            </a:br>
            <a:r>
              <a:rPr lang="en-US" altLang="zh-TW" sz="2400" dirty="0" smtClean="0"/>
              <a:t>Meta-analysis of 15 studies (Paul et al. </a:t>
            </a:r>
            <a:r>
              <a:rPr lang="en-US" altLang="zh-TW" sz="2400" dirty="0" err="1" smtClean="0"/>
              <a:t>Eur</a:t>
            </a:r>
            <a:r>
              <a:rPr lang="en-US" altLang="zh-TW" sz="2400" dirty="0" smtClean="0"/>
              <a:t> Heart J 2007 )</a:t>
            </a:r>
            <a:endParaRPr lang="en-IN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1" y="1027135"/>
            <a:ext cx="8762938" cy="56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10" y="305917"/>
            <a:ext cx="10515600" cy="6352459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Gehi</a:t>
            </a:r>
            <a:r>
              <a:rPr lang="en-US" altLang="zh-TW" dirty="0" smtClean="0"/>
              <a:t> et al. 2006</a:t>
            </a:r>
          </a:p>
          <a:p>
            <a:pPr lvl="1"/>
            <a:r>
              <a:rPr lang="en-US" altLang="zh-TW" dirty="0" smtClean="0"/>
              <a:t>Meta-analysis of 30 prospective studies (n=1545, average FU 32 </a:t>
            </a:r>
            <a:r>
              <a:rPr lang="en-US" altLang="zh-TW" dirty="0" err="1" smtClean="0"/>
              <a:t>mo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History of syncope or SCD</a:t>
            </a:r>
          </a:p>
          <a:p>
            <a:pPr lvl="1"/>
            <a:r>
              <a:rPr lang="en-US" altLang="zh-TW" dirty="0" smtClean="0"/>
              <a:t>Spontaneous type 1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ECG</a:t>
            </a:r>
          </a:p>
          <a:p>
            <a:pPr lvl="1"/>
            <a:r>
              <a:rPr lang="en-US" altLang="zh-TW" dirty="0" smtClean="0"/>
              <a:t>Male gender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F</a:t>
            </a:r>
            <a:r>
              <a:rPr lang="en-US" altLang="zh-TW" dirty="0" smtClean="0"/>
              <a:t>amily history of SCD</a:t>
            </a:r>
          </a:p>
          <a:p>
            <a:pPr lvl="1"/>
            <a:r>
              <a:rPr lang="en-US" altLang="zh-TW" dirty="0" smtClean="0"/>
              <a:t>SCN5A gene mutation</a:t>
            </a:r>
          </a:p>
          <a:p>
            <a:pPr lvl="1"/>
            <a:r>
              <a:rPr lang="en-US" altLang="zh-TW" dirty="0" err="1"/>
              <a:t>I</a:t>
            </a:r>
            <a:r>
              <a:rPr lang="en-US" altLang="zh-TW" dirty="0" err="1" smtClean="0"/>
              <a:t>nducibility</a:t>
            </a:r>
            <a:r>
              <a:rPr lang="en-US" altLang="zh-TW" dirty="0" smtClean="0"/>
              <a:t> by EPS</a:t>
            </a:r>
          </a:p>
          <a:p>
            <a:endParaRPr lang="en-US" altLang="zh-TW" dirty="0" smtClean="0"/>
          </a:p>
          <a:p>
            <a:r>
              <a:rPr lang="en-US" altLang="zh-TW" sz="2400" dirty="0" smtClean="0"/>
              <a:t>FINGER registry, </a:t>
            </a:r>
            <a:r>
              <a:rPr lang="en-US" altLang="zh-TW" sz="2400" dirty="0" err="1" smtClean="0"/>
              <a:t>Probst</a:t>
            </a:r>
            <a:r>
              <a:rPr lang="en-US" altLang="zh-TW" sz="2400" dirty="0" smtClean="0"/>
              <a:t> et al. Circulation 2010 (n=1029, median FU 31.9 </a:t>
            </a:r>
            <a:r>
              <a:rPr lang="en-US" altLang="zh-TW" sz="2400" dirty="0" err="1" smtClean="0"/>
              <a:t>mo</a:t>
            </a:r>
            <a:r>
              <a:rPr lang="en-US" altLang="zh-TW" sz="2400" dirty="0" smtClean="0"/>
              <a:t>)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Symptom and spontaneous type 1 ECG -  predictors of arrhythmic events</a:t>
            </a:r>
          </a:p>
          <a:p>
            <a:pPr lvl="1"/>
            <a:r>
              <a:rPr lang="en-US" altLang="zh-TW" dirty="0"/>
              <a:t>G</a:t>
            </a:r>
            <a:r>
              <a:rPr lang="en-US" altLang="zh-TW" dirty="0" smtClean="0"/>
              <a:t>ender, family history of SCD, </a:t>
            </a:r>
            <a:r>
              <a:rPr lang="en-US" altLang="zh-TW" dirty="0" err="1" smtClean="0"/>
              <a:t>inducibility</a:t>
            </a:r>
            <a:r>
              <a:rPr lang="en-US" altLang="zh-TW" dirty="0" smtClean="0"/>
              <a:t> by EPS, and SCN5A mutation - not predictive</a:t>
            </a:r>
            <a:endParaRPr lang="zh-TW" altLang="en-US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542976" y="1372203"/>
            <a:ext cx="2368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predicts outcome</a:t>
            </a:r>
            <a:endParaRPr lang="en-IN" sz="2400" dirty="0"/>
          </a:p>
        </p:txBody>
      </p:sp>
      <p:sp>
        <p:nvSpPr>
          <p:cNvPr id="5" name="Right Brace 4"/>
          <p:cNvSpPr/>
          <p:nvPr/>
        </p:nvSpPr>
        <p:spPr>
          <a:xfrm>
            <a:off x="5821252" y="1171978"/>
            <a:ext cx="592428" cy="914400"/>
          </a:xfrm>
          <a:prstGeom prst="rightBrace">
            <a:avLst>
              <a:gd name="adj1" fmla="val 257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Brace 5"/>
          <p:cNvSpPr/>
          <p:nvPr/>
        </p:nvSpPr>
        <p:spPr>
          <a:xfrm>
            <a:off x="4829576" y="2833352"/>
            <a:ext cx="708339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665066" y="3044309"/>
            <a:ext cx="2780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Not predict outcome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617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Case 2</a:t>
            </a:r>
            <a:endParaRPr lang="en-IN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716" y="1117286"/>
            <a:ext cx="10515600" cy="5438059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Male age 73 retired GS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Hyperlipidemia, DM on diet, Gout.  </a:t>
            </a:r>
          </a:p>
          <a:p>
            <a:endParaRPr lang="en-US" altLang="zh-TW" sz="2400" dirty="0" smtClean="0"/>
          </a:p>
          <a:p>
            <a:r>
              <a:rPr lang="en-US" altLang="zh-TW" sz="2400" dirty="0" err="1" smtClean="0"/>
              <a:t>Hx</a:t>
            </a:r>
            <a:r>
              <a:rPr lang="en-US" altLang="zh-TW" sz="2400" dirty="0" smtClean="0"/>
              <a:t> of Syncope since 2010. Baseline ECG and </a:t>
            </a:r>
            <a:r>
              <a:rPr lang="en-US" altLang="zh-TW" sz="2400" dirty="0" err="1" smtClean="0"/>
              <a:t>holter</a:t>
            </a:r>
            <a:r>
              <a:rPr lang="en-US" altLang="zh-TW" sz="2400" dirty="0" smtClean="0"/>
              <a:t> unremarkable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Admitted for syncope and flu-like </a:t>
            </a:r>
            <a:r>
              <a:rPr lang="en-US" altLang="zh-TW" sz="2400" dirty="0" err="1" smtClean="0"/>
              <a:t>Sx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sorethroat</a:t>
            </a:r>
            <a:r>
              <a:rPr lang="en-US" altLang="zh-TW" sz="2400" dirty="0" smtClean="0"/>
              <a:t> and fever for 1 day.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Clarified with wife: Near-syncope after lunch sitting upright on couch. Cold sweating, nausea and then vomiting. Brief episode with spontaneous recovery. Neurologically intact.   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Abnormal ECG was noted by ER physician </a:t>
            </a:r>
          </a:p>
        </p:txBody>
      </p:sp>
    </p:spTree>
    <p:extLst>
      <p:ext uri="{BB962C8B-B14F-4D97-AF65-F5344CB8AC3E}">
        <p14:creationId xmlns:p14="http://schemas.microsoft.com/office/powerpoint/2010/main" val="38738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ECG on presentation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555" y="872589"/>
            <a:ext cx="9743941" cy="57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4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57" y="331675"/>
            <a:ext cx="10515600" cy="6288066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Cardiologist was called upon by ER for ?STEMI.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Echocardiogram </a:t>
            </a:r>
            <a:r>
              <a:rPr lang="en-US" altLang="zh-HK" dirty="0"/>
              <a:t>at bedside revealed normal LVEF with no segmental wall motion abnormality.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The </a:t>
            </a:r>
            <a:r>
              <a:rPr lang="en-US" altLang="zh-HK" dirty="0"/>
              <a:t>ECG was recognized as type I </a:t>
            </a:r>
            <a:r>
              <a:rPr lang="en-US" altLang="zh-HK" dirty="0" err="1"/>
              <a:t>Brugada</a:t>
            </a:r>
            <a:r>
              <a:rPr lang="en-US" altLang="zh-HK" dirty="0"/>
              <a:t> pattern.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He </a:t>
            </a:r>
            <a:r>
              <a:rPr lang="en-US" altLang="zh-HK" dirty="0"/>
              <a:t>was transferred to CCU and put under telemetry monitor.</a:t>
            </a:r>
          </a:p>
          <a:p>
            <a:endParaRPr lang="en-US" altLang="zh-HK" dirty="0" smtClean="0"/>
          </a:p>
          <a:p>
            <a:r>
              <a:rPr lang="en-US" altLang="zh-HK" dirty="0" err="1" smtClean="0"/>
              <a:t>TnI</a:t>
            </a:r>
            <a:r>
              <a:rPr lang="en-US" altLang="zh-HK" dirty="0" smtClean="0"/>
              <a:t> </a:t>
            </a:r>
            <a:r>
              <a:rPr lang="en-US" altLang="zh-HK" dirty="0"/>
              <a:t>in serial normal &lt;0.03 </a:t>
            </a:r>
            <a:r>
              <a:rPr lang="en-US" altLang="zh-HK" dirty="0" err="1"/>
              <a:t>ng</a:t>
            </a:r>
            <a:r>
              <a:rPr lang="en-US" altLang="zh-HK" dirty="0"/>
              <a:t>/mL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Blood </a:t>
            </a:r>
            <a:r>
              <a:rPr lang="en-US" altLang="zh-HK" dirty="0"/>
              <a:t>biochemistries including </a:t>
            </a:r>
            <a:r>
              <a:rPr lang="en-US" altLang="zh-HK" dirty="0" err="1"/>
              <a:t>Ca</a:t>
            </a:r>
            <a:r>
              <a:rPr lang="en-US" altLang="zh-HK" dirty="0"/>
              <a:t> and Mg, cell counts, thyroid function all normal 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0094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57" y="331675"/>
            <a:ext cx="10515600" cy="6288065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dirty="0"/>
              <a:t>There was no further episode of </a:t>
            </a:r>
            <a:r>
              <a:rPr lang="en-US" altLang="zh-HK" dirty="0" err="1"/>
              <a:t>syncopal</a:t>
            </a:r>
            <a:r>
              <a:rPr lang="en-US" altLang="zh-HK" dirty="0"/>
              <a:t> attack and no ventricular/supraventricular arrhythmia were documented.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He </a:t>
            </a:r>
            <a:r>
              <a:rPr lang="en-US" altLang="zh-HK" dirty="0"/>
              <a:t>did not have any angina all along.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He </a:t>
            </a:r>
            <a:r>
              <a:rPr lang="en-US" altLang="zh-HK" dirty="0"/>
              <a:t>did give a history of 3-4 syncope episodes in the past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His </a:t>
            </a:r>
            <a:r>
              <a:rPr lang="en-US" altLang="zh-HK" dirty="0"/>
              <a:t>drug history included only aspirin and statin.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No </a:t>
            </a:r>
            <a:r>
              <a:rPr lang="en-US" altLang="zh-HK" dirty="0"/>
              <a:t>family history of SCD or inherited arrhythmia disorders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Fever </a:t>
            </a:r>
            <a:r>
              <a:rPr lang="en-US" altLang="zh-HK" dirty="0"/>
              <a:t>was treated with antipyretic and ice pad. Rx as URI.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ECG </a:t>
            </a:r>
            <a:r>
              <a:rPr lang="en-US" altLang="zh-HK" dirty="0"/>
              <a:t>returned to normal after the febrile illness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01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ECG (2) as fever subsided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239" y="885467"/>
            <a:ext cx="10453958" cy="56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CT angiogram reported a moderate to severe mid LAD lesion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37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Male age 73 </a:t>
            </a:r>
          </a:p>
          <a:p>
            <a:pPr>
              <a:defRPr/>
            </a:pPr>
            <a:r>
              <a:rPr lang="en-US" altLang="zh-TW" dirty="0"/>
              <a:t>Type I </a:t>
            </a:r>
            <a:r>
              <a:rPr lang="en-US" altLang="zh-TW" dirty="0" err="1"/>
              <a:t>brugada</a:t>
            </a:r>
            <a:r>
              <a:rPr lang="en-US" altLang="zh-TW" dirty="0"/>
              <a:t> ECG pattern during febrile illness</a:t>
            </a:r>
          </a:p>
          <a:p>
            <a:pPr>
              <a:defRPr/>
            </a:pPr>
            <a:r>
              <a:rPr lang="en-US" altLang="zh-TW" dirty="0"/>
              <a:t>History of recurrent syncope ?mechanism</a:t>
            </a:r>
          </a:p>
          <a:p>
            <a:pPr>
              <a:defRPr/>
            </a:pPr>
            <a:r>
              <a:rPr lang="en-US" altLang="zh-TW" dirty="0"/>
              <a:t>No documented VT/VF</a:t>
            </a:r>
          </a:p>
          <a:p>
            <a:pPr>
              <a:defRPr/>
            </a:pPr>
            <a:r>
              <a:rPr lang="en-US" altLang="zh-TW" dirty="0"/>
              <a:t>Concomitant coronary artery disease but normal LVEF and cardiac structures</a:t>
            </a:r>
          </a:p>
          <a:p>
            <a:pPr>
              <a:defRPr/>
            </a:pPr>
            <a:r>
              <a:rPr lang="en-US" altLang="zh-HK" dirty="0"/>
              <a:t>No Family history of </a:t>
            </a:r>
            <a:r>
              <a:rPr lang="en-US" altLang="zh-HK" dirty="0" err="1"/>
              <a:t>BrS</a:t>
            </a:r>
            <a:r>
              <a:rPr lang="en-US" altLang="zh-HK" dirty="0"/>
              <a:t>, </a:t>
            </a:r>
            <a:r>
              <a:rPr lang="en-US" altLang="zh-HK" dirty="0" err="1"/>
              <a:t>BrP</a:t>
            </a:r>
            <a:r>
              <a:rPr lang="en-US" altLang="zh-HK" dirty="0"/>
              <a:t> or SCD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2670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smtClean="0"/>
              <a:t>Discussion was held with patient: </a:t>
            </a:r>
          </a:p>
          <a:p>
            <a:pPr lvl="1"/>
            <a:r>
              <a:rPr lang="en-US" altLang="zh-TW" sz="2600" dirty="0" smtClean="0"/>
              <a:t>1. </a:t>
            </a:r>
            <a:r>
              <a:rPr lang="en-US" altLang="zh-TW" sz="2600" dirty="0" err="1" smtClean="0"/>
              <a:t>Brudaga</a:t>
            </a:r>
            <a:r>
              <a:rPr lang="en-US" altLang="zh-TW" sz="2600" dirty="0" smtClean="0"/>
              <a:t> syndrome with recurrent syncope</a:t>
            </a:r>
          </a:p>
          <a:p>
            <a:pPr lvl="1"/>
            <a:r>
              <a:rPr lang="en-US" altLang="zh-TW" sz="2600" dirty="0" smtClean="0"/>
              <a:t>2. incidental finding of mid LAD stenosis not accountable for the presentation and ECG findings. </a:t>
            </a:r>
          </a:p>
          <a:p>
            <a:endParaRPr lang="en-US" altLang="zh-TW" sz="2600" dirty="0" smtClean="0"/>
          </a:p>
          <a:p>
            <a:r>
              <a:rPr lang="en-US" altLang="zh-TW" sz="2600" dirty="0" smtClean="0"/>
              <a:t>For ICD implantation followed by coronary </a:t>
            </a:r>
            <a:r>
              <a:rPr lang="en-US" altLang="zh-TW" sz="2600" dirty="0" err="1" smtClean="0"/>
              <a:t>angio</a:t>
            </a:r>
            <a:r>
              <a:rPr lang="en-US" altLang="zh-TW" sz="2600" dirty="0" smtClean="0"/>
              <a:t> and PCI after hemostasis of device pocket secured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77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229" y="357433"/>
            <a:ext cx="7117132" cy="62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52247"/>
            <a:ext cx="10515600" cy="793974"/>
          </a:xfrm>
        </p:spPr>
        <p:txBody>
          <a:bodyPr>
            <a:normAutofit fontScale="90000"/>
          </a:bodyPr>
          <a:lstStyle/>
          <a:p>
            <a:r>
              <a:rPr lang="en-US" altLang="zh-TW" sz="2800" dirty="0" smtClean="0"/>
              <a:t>Indication for ICD in patients with </a:t>
            </a:r>
            <a:r>
              <a:rPr lang="en-US" altLang="zh-TW" sz="2800" dirty="0" err="1" smtClean="0"/>
              <a:t>Brugada</a:t>
            </a:r>
            <a:r>
              <a:rPr lang="en-US" altLang="zh-TW" sz="2800" dirty="0" smtClean="0"/>
              <a:t> syndrome</a:t>
            </a:r>
            <a:br>
              <a:rPr lang="en-US" altLang="zh-TW" sz="2800" dirty="0" smtClean="0"/>
            </a:br>
            <a:r>
              <a:rPr lang="en-US" altLang="zh-TW" sz="2400" dirty="0" smtClean="0"/>
              <a:t>Report of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Consensus Conference (2005)</a:t>
            </a: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33" y="1155923"/>
            <a:ext cx="9957628" cy="54766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30321" y="1661374"/>
            <a:ext cx="185455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554569" y="2537138"/>
            <a:ext cx="141667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571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Cause of Syncope in </a:t>
            </a:r>
            <a:r>
              <a:rPr lang="en-US" altLang="zh-TW" sz="3600" dirty="0" err="1" smtClean="0"/>
              <a:t>BrS</a:t>
            </a:r>
            <a:r>
              <a:rPr lang="en-US" altLang="zh-TW" sz="3600" dirty="0" smtClean="0"/>
              <a:t> patient: unresolved dilemma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It is not always easy to delineate the cause of syncope in a patient including those with the </a:t>
            </a:r>
            <a:r>
              <a:rPr lang="en-US" altLang="zh-TW" sz="2400" dirty="0" err="1" smtClean="0"/>
              <a:t>Brugada</a:t>
            </a:r>
            <a:r>
              <a:rPr lang="en-US" altLang="zh-TW" sz="2400" dirty="0" smtClean="0"/>
              <a:t> phenotype.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Identification of other causes of syncope in a </a:t>
            </a:r>
            <a:r>
              <a:rPr lang="en-US" altLang="zh-TW" sz="2400" dirty="0" err="1" smtClean="0"/>
              <a:t>BrS</a:t>
            </a:r>
            <a:r>
              <a:rPr lang="en-US" altLang="zh-TW" sz="2400" dirty="0" smtClean="0"/>
              <a:t> patient inevitably pose an uncomfortable and unsettled clinical dilemma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89344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Vasovagal syncope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BrS</a:t>
            </a:r>
            <a:r>
              <a:rPr lang="en-US" altLang="zh-TW" dirty="0" smtClean="0"/>
              <a:t> : coexistence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Neurally</a:t>
            </a:r>
            <a:r>
              <a:rPr lang="en-US" altLang="zh-TW" dirty="0" smtClean="0"/>
              <a:t> mediated syncope and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syndrome share common pathophysiological mechanism particularly </a:t>
            </a:r>
            <a:r>
              <a:rPr lang="en-US" altLang="zh-TW" dirty="0" err="1" smtClean="0"/>
              <a:t>sympatho</a:t>
            </a:r>
            <a:r>
              <a:rPr lang="en-US" altLang="zh-TW" dirty="0" smtClean="0"/>
              <a:t>-vagal imbalance.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High incidence of </a:t>
            </a:r>
            <a:r>
              <a:rPr lang="en-US" altLang="zh-TW" dirty="0" err="1" smtClean="0"/>
              <a:t>neurally</a:t>
            </a:r>
            <a:r>
              <a:rPr lang="en-US" altLang="zh-TW" dirty="0" smtClean="0"/>
              <a:t> mediated susceptibility (positive Head-up Tilt test) has been demonstrated in asymptomatic  subjects with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pattern. (</a:t>
            </a:r>
            <a:r>
              <a:rPr lang="en-US" altLang="zh-TW" dirty="0" err="1" smtClean="0"/>
              <a:t>Letsas</a:t>
            </a:r>
            <a:r>
              <a:rPr lang="en-US" altLang="zh-TW" dirty="0" smtClean="0"/>
              <a:t> et al. PACE 2008)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78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896" y="344554"/>
            <a:ext cx="7312158" cy="62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Do no harm is not always easy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Overprotecting a patient with vasovagal syncope and </a:t>
            </a:r>
            <a:r>
              <a:rPr lang="en-US" altLang="zh-TW" dirty="0" err="1"/>
              <a:t>Brugada</a:t>
            </a:r>
            <a:r>
              <a:rPr lang="en-US" altLang="zh-TW" dirty="0"/>
              <a:t> pattern with ICD? </a:t>
            </a:r>
          </a:p>
          <a:p>
            <a:pPr>
              <a:buNone/>
            </a:pPr>
            <a:r>
              <a:rPr lang="en-US" altLang="zh-TW" dirty="0"/>
              <a:t>				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just accepting a vasovagal origin for all syncope episode: a false sense of security?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14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Case 3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3" y="1014255"/>
            <a:ext cx="10515600" cy="5695637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45 year old man referred for abnormal ECG : ??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pattern.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Apparently healthy. Good exercise tolerance.</a:t>
            </a:r>
          </a:p>
          <a:p>
            <a:endParaRPr lang="en-US" altLang="zh-TW" dirty="0"/>
          </a:p>
          <a:p>
            <a:r>
              <a:rPr lang="en-US" altLang="zh-TW" dirty="0" smtClean="0"/>
              <a:t>No history of recurrent syncope/</a:t>
            </a:r>
            <a:r>
              <a:rPr lang="en-US" altLang="zh-TW" dirty="0" err="1" smtClean="0"/>
              <a:t>presyncope</a:t>
            </a:r>
            <a:r>
              <a:rPr lang="en-US" altLang="zh-TW" dirty="0" smtClean="0"/>
              <a:t>/ palpitation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 CHF / </a:t>
            </a:r>
            <a:r>
              <a:rPr lang="en-US" altLang="zh-TW" dirty="0" err="1" smtClean="0"/>
              <a:t>anginal</a:t>
            </a:r>
            <a:r>
              <a:rPr lang="en-US" altLang="zh-TW" dirty="0" smtClean="0"/>
              <a:t> symptom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 family history of SCD /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pattern or syndrome or other arrhythmic syndrome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 remarkable drug history or exposure to herb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81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ECG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858" y="730920"/>
            <a:ext cx="8819682" cy="57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1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Holter</a:t>
            </a:r>
            <a:r>
              <a:rPr lang="en-US" altLang="zh-TW" dirty="0" smtClean="0"/>
              <a:t> screening reported no ventricular arrhythmia except from isolated PVC and PAC of &lt;2%.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Exercise ECG testing negative for ischemic change. No augmentation of ST segment elevation during exercise or recovery. 10.1 METS. No symptom produced.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Echocardiogram showed normal chambers sizes and function, normal </a:t>
            </a:r>
            <a:r>
              <a:rPr lang="en-US" altLang="zh-TW" dirty="0" err="1" smtClean="0"/>
              <a:t>valvular</a:t>
            </a:r>
            <a:r>
              <a:rPr lang="en-US" altLang="zh-TW" dirty="0" smtClean="0"/>
              <a:t> function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CT coronary angiogram showed only minor lesion with normal coronary origin.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Blood tests showed normal biochemistries.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8565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Middle age male with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ECG pattern</a:t>
            </a:r>
          </a:p>
          <a:p>
            <a:r>
              <a:rPr lang="en-US" altLang="zh-TW" dirty="0" smtClean="0"/>
              <a:t>?spontaneous ?during febrile episode </a:t>
            </a:r>
          </a:p>
          <a:p>
            <a:r>
              <a:rPr lang="en-US" altLang="zh-TW" dirty="0" smtClean="0"/>
              <a:t>Asymptomatic without history of SCD / syncope</a:t>
            </a:r>
          </a:p>
          <a:p>
            <a:r>
              <a:rPr lang="en-US" altLang="zh-TW" dirty="0" smtClean="0"/>
              <a:t>No documented ventricular arrhythmia</a:t>
            </a:r>
          </a:p>
          <a:p>
            <a:r>
              <a:rPr lang="en-US" altLang="zh-TW" dirty="0" smtClean="0"/>
              <a:t>No family history of SCD / arrhythmia syndromes</a:t>
            </a:r>
          </a:p>
          <a:p>
            <a:r>
              <a:rPr lang="en-US" altLang="zh-TW" dirty="0" smtClean="0"/>
              <a:t>No other structural or metabolic cause for the ECG change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3483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611"/>
            <a:ext cx="10515600" cy="472002"/>
          </a:xfrm>
        </p:spPr>
        <p:txBody>
          <a:bodyPr>
            <a:normAutofit fontScale="90000"/>
          </a:bodyPr>
          <a:lstStyle/>
          <a:p>
            <a:r>
              <a:rPr lang="en-US" altLang="zh-TW" sz="3200" dirty="0" err="1" smtClean="0"/>
              <a:t>DDx</a:t>
            </a:r>
            <a:r>
              <a:rPr lang="en-US" altLang="zh-TW" sz="3200" dirty="0" smtClean="0"/>
              <a:t> of </a:t>
            </a:r>
            <a:r>
              <a:rPr lang="en-US" altLang="zh-TW" sz="3200" dirty="0" err="1" smtClean="0"/>
              <a:t>Brugada</a:t>
            </a:r>
            <a:r>
              <a:rPr lang="en-US" altLang="zh-TW" sz="3200" dirty="0" smtClean="0"/>
              <a:t> pattern (ST elevation in V1-3)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051" y="795315"/>
            <a:ext cx="6111073" cy="58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5" y="1221640"/>
            <a:ext cx="12156175" cy="2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2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52247"/>
            <a:ext cx="10515600" cy="793974"/>
          </a:xfrm>
        </p:spPr>
        <p:txBody>
          <a:bodyPr>
            <a:normAutofit fontScale="90000"/>
          </a:bodyPr>
          <a:lstStyle/>
          <a:p>
            <a:r>
              <a:rPr lang="en-US" altLang="zh-TW" sz="2800" dirty="0" smtClean="0"/>
              <a:t>Indication for ICD in patients with </a:t>
            </a:r>
            <a:r>
              <a:rPr lang="en-US" altLang="zh-TW" sz="2800" dirty="0" err="1" smtClean="0"/>
              <a:t>Brugada</a:t>
            </a:r>
            <a:r>
              <a:rPr lang="en-US" altLang="zh-TW" sz="2800" dirty="0" smtClean="0"/>
              <a:t> syndrome</a:t>
            </a:r>
            <a:br>
              <a:rPr lang="en-US" altLang="zh-TW" sz="2800" dirty="0" smtClean="0"/>
            </a:br>
            <a:r>
              <a:rPr lang="en-US" altLang="zh-TW" sz="2400" dirty="0" smtClean="0"/>
              <a:t>Report of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Consensus Conference (2005)</a:t>
            </a: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33" y="1155923"/>
            <a:ext cx="9957628" cy="54766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90197" y="1674253"/>
            <a:ext cx="185455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984901" y="4340181"/>
            <a:ext cx="2292440" cy="2704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0328856" y="4275786"/>
            <a:ext cx="17075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Role of EP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1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/>
              <a:t>Questionable role of EPS for risk stratification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All the studies published since the 2005 consensus have failed to show a prognostic impact from </a:t>
            </a:r>
            <a:r>
              <a:rPr lang="en-US" altLang="zh-HK" sz="2400" dirty="0" err="1" smtClean="0"/>
              <a:t>inducibility</a:t>
            </a:r>
            <a:r>
              <a:rPr lang="en-US" altLang="zh-HK" sz="2400" dirty="0" smtClean="0"/>
              <a:t> of ventricular arrhythmia.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PRELUDE registry (</a:t>
            </a:r>
            <a:r>
              <a:rPr lang="en-US" altLang="zh-HK" sz="2400" dirty="0" err="1" smtClean="0"/>
              <a:t>Prioi</a:t>
            </a:r>
            <a:r>
              <a:rPr lang="en-US" altLang="zh-HK" sz="2400" dirty="0" smtClean="0"/>
              <a:t> et al. JACC 2012) (n=308 median FU 34 </a:t>
            </a:r>
            <a:r>
              <a:rPr lang="en-US" altLang="zh-HK" sz="2400" dirty="0" err="1" smtClean="0"/>
              <a:t>mo</a:t>
            </a:r>
            <a:r>
              <a:rPr lang="en-US" altLang="zh-HK" sz="2400" dirty="0" smtClean="0"/>
              <a:t>)</a:t>
            </a:r>
          </a:p>
          <a:p>
            <a:endParaRPr lang="en-US" altLang="zh-HK" sz="2000" dirty="0" smtClean="0"/>
          </a:p>
          <a:p>
            <a:pPr lvl="1"/>
            <a:r>
              <a:rPr lang="en-US" altLang="zh-HK" sz="2000" dirty="0" smtClean="0"/>
              <a:t>VT/VF </a:t>
            </a:r>
            <a:r>
              <a:rPr lang="en-US" altLang="zh-HK" sz="2000" dirty="0" err="1" smtClean="0"/>
              <a:t>inducibility</a:t>
            </a:r>
            <a:r>
              <a:rPr lang="en-US" altLang="zh-HK" sz="2000" dirty="0" smtClean="0"/>
              <a:t> by programmed electrical stimulation -  unable to predict event</a:t>
            </a:r>
          </a:p>
          <a:p>
            <a:pPr lvl="1"/>
            <a:endParaRPr lang="en-US" altLang="zh-HK" sz="2000" dirty="0" smtClean="0"/>
          </a:p>
          <a:p>
            <a:pPr lvl="1"/>
            <a:r>
              <a:rPr lang="en-US" altLang="zh-HK" sz="2000" dirty="0" smtClean="0"/>
              <a:t>Spontaneous type 1 ECG</a:t>
            </a:r>
          </a:p>
          <a:p>
            <a:pPr lvl="1"/>
            <a:r>
              <a:rPr lang="en-US" altLang="zh-HK" sz="2000" dirty="0" smtClean="0"/>
              <a:t>History of syncope </a:t>
            </a:r>
          </a:p>
          <a:p>
            <a:pPr lvl="1"/>
            <a:r>
              <a:rPr lang="en-US" altLang="zh-HK" sz="2000" dirty="0" smtClean="0"/>
              <a:t>VERP &lt;200ms</a:t>
            </a:r>
          </a:p>
          <a:p>
            <a:pPr lvl="1"/>
            <a:r>
              <a:rPr lang="en-US" altLang="zh-HK" sz="2000" dirty="0" smtClean="0"/>
              <a:t>QRS fragmentation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3631" y="5017952"/>
            <a:ext cx="2787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dirty="0" smtClean="0"/>
              <a:t>significant predictors</a:t>
            </a:r>
            <a:endParaRPr lang="en-IN" sz="2400" dirty="0"/>
          </a:p>
        </p:txBody>
      </p:sp>
      <p:sp>
        <p:nvSpPr>
          <p:cNvPr id="6" name="Right Brace 5"/>
          <p:cNvSpPr/>
          <p:nvPr/>
        </p:nvSpPr>
        <p:spPr>
          <a:xfrm>
            <a:off x="4494727" y="4649273"/>
            <a:ext cx="901521" cy="11848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9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2" y="347729"/>
            <a:ext cx="3529877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2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/>
              <a:t>Negative </a:t>
            </a:r>
            <a:r>
              <a:rPr lang="en-US" altLang="zh-HK" sz="3600" dirty="0" err="1" smtClean="0"/>
              <a:t>inducibility</a:t>
            </a:r>
            <a:r>
              <a:rPr lang="en-US" altLang="zh-HK" sz="3600" dirty="0" smtClean="0"/>
              <a:t>: useful?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Symptomatic patients who are non-inducible still have a significant event rate and therefore suggesting no role for EPS in the symptomatic group.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Sacher</a:t>
            </a:r>
            <a:r>
              <a:rPr lang="en-US" altLang="zh-TW" dirty="0" smtClean="0"/>
              <a:t> et al. (Circulation 2006) reports an annual 1.5% event rate for asymptomatic patients with type 1 ECG after ICD implanted for inducible ventricular arrhythmia  on testing. (n=220, asymptomatic n=99)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Analysis of combined data from Japanese and European registries reports a 3 % risk of arrhythmic event at 4-5 years in asymptomatic patients with a type 1 ECG who are non-inducible.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0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Annual event rates (SCD or documented VF) reported in published registries</a:t>
            </a: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350" y="846831"/>
            <a:ext cx="8842273" cy="5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6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r>
              <a:rPr lang="en-US" altLang="zh-TW" sz="3200" dirty="0" err="1" smtClean="0"/>
              <a:t>Councelling</a:t>
            </a:r>
            <a:r>
              <a:rPr lang="en-US" altLang="zh-TW" sz="3200" dirty="0" smtClean="0"/>
              <a:t> and Follow up is no less important than an ICD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ICD implantation especially in a young patient is not without a significant price, with concern in risk of inappropriate therapy (due to sinus tachycardia</a:t>
            </a:r>
            <a:r>
              <a:rPr lang="en-US" altLang="zh-TW" smtClean="0"/>
              <a:t>, </a:t>
            </a:r>
            <a:r>
              <a:rPr lang="en-US" altLang="zh-TW" smtClean="0"/>
              <a:t>SVT, </a:t>
            </a:r>
            <a:r>
              <a:rPr lang="en-US" altLang="zh-TW" dirty="0" smtClean="0"/>
              <a:t>lead failure), lead complications and psychosocial impact in the many years to come.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It is imperative to discuss with the patient on implication of having an ICD (and EP testing to guide the treatment if plan to do so), versus expectant approach.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Regular re-evaluation is mandatory as phenotype changes with time and new data emerges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261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>
            <a:normAutofit fontScale="90000"/>
          </a:bodyPr>
          <a:lstStyle/>
          <a:p>
            <a:r>
              <a:rPr lang="en-US" altLang="zh-TW" sz="2800" dirty="0" smtClean="0"/>
              <a:t>HRS/EHRA/APHRS Expert Consensus  2013</a:t>
            </a:r>
            <a:br>
              <a:rPr lang="en-US" altLang="zh-TW" sz="2800" dirty="0" smtClean="0"/>
            </a:br>
            <a:r>
              <a:rPr lang="en-US" altLang="zh-TW" sz="2800" dirty="0" smtClean="0"/>
              <a:t>Recommendations on </a:t>
            </a:r>
            <a:r>
              <a:rPr lang="en-US" altLang="zh-TW" sz="2800" dirty="0" err="1" smtClean="0"/>
              <a:t>BrS</a:t>
            </a:r>
            <a:r>
              <a:rPr lang="en-US" altLang="zh-TW" sz="2800" dirty="0" smtClean="0"/>
              <a:t> therapeutic interventions </a:t>
            </a:r>
            <a:endParaRPr lang="en-IN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4" y="1155924"/>
            <a:ext cx="5050497" cy="558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24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HRS/EHRA/APHRS Expert Consensus  2013</a:t>
            </a:r>
            <a:br>
              <a:rPr lang="en-US" altLang="zh-TW" sz="2800" dirty="0" smtClean="0"/>
            </a:br>
            <a:r>
              <a:rPr lang="en-US" altLang="zh-TW" sz="2800" dirty="0" smtClean="0"/>
              <a:t>Recommendations on </a:t>
            </a:r>
            <a:r>
              <a:rPr lang="en-US" altLang="zh-TW" sz="2800" dirty="0" err="1" smtClean="0"/>
              <a:t>BrS</a:t>
            </a:r>
            <a:r>
              <a:rPr lang="en-US" altLang="zh-TW" sz="2800" dirty="0" smtClean="0"/>
              <a:t> therapeutic interventions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/>
              <a:t>Class I </a:t>
            </a:r>
          </a:p>
          <a:p>
            <a:r>
              <a:rPr lang="en-US" altLang="zh-TW" dirty="0" smtClean="0"/>
              <a:t>The following </a:t>
            </a:r>
            <a:r>
              <a:rPr lang="en-US" altLang="zh-TW" b="1" dirty="0" smtClean="0"/>
              <a:t>lifestyle changes </a:t>
            </a:r>
            <a:r>
              <a:rPr lang="en-US" altLang="zh-TW" dirty="0" smtClean="0"/>
              <a:t>are recommended in all patients with diagnosis of </a:t>
            </a:r>
            <a:r>
              <a:rPr lang="en-US" altLang="zh-TW" dirty="0" err="1" smtClean="0"/>
              <a:t>BrS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a. Avoidance of drugs that may induce or aggravate ST-segment elevation in right precordial leads (e.g., Brugadadrugs.org)</a:t>
            </a:r>
          </a:p>
          <a:p>
            <a:pPr lvl="1"/>
            <a:r>
              <a:rPr lang="en-US" altLang="zh-TW" dirty="0" smtClean="0"/>
              <a:t>b. Avoidance of excessive alcohol intake</a:t>
            </a:r>
          </a:p>
          <a:p>
            <a:pPr lvl="1"/>
            <a:r>
              <a:rPr lang="en-US" altLang="zh-TW" dirty="0" smtClean="0"/>
              <a:t>c. Immediate treatment of fever with antipyretic drugs.</a:t>
            </a:r>
          </a:p>
          <a:p>
            <a:pPr lvl="1"/>
            <a:endParaRPr lang="en-US" altLang="zh-TW" dirty="0" smtClean="0"/>
          </a:p>
          <a:p>
            <a:r>
              <a:rPr lang="en-US" altLang="zh-TW" b="1" dirty="0" smtClean="0"/>
              <a:t>ICD implantation </a:t>
            </a:r>
            <a:r>
              <a:rPr lang="en-US" altLang="zh-TW" dirty="0" smtClean="0"/>
              <a:t>is recommended in patients with a diagnosis of </a:t>
            </a:r>
            <a:r>
              <a:rPr lang="en-US" altLang="zh-TW" dirty="0" err="1" smtClean="0"/>
              <a:t>BrS</a:t>
            </a:r>
            <a:r>
              <a:rPr lang="en-US" altLang="zh-TW" dirty="0" smtClean="0"/>
              <a:t> who:</a:t>
            </a:r>
          </a:p>
          <a:p>
            <a:pPr lvl="1"/>
            <a:r>
              <a:rPr lang="en-US" altLang="zh-TW" dirty="0" smtClean="0"/>
              <a:t>a. Are survivors of a cardiac arrest and/or</a:t>
            </a:r>
          </a:p>
          <a:p>
            <a:pPr lvl="1"/>
            <a:r>
              <a:rPr lang="en-US" altLang="zh-TW" dirty="0" smtClean="0"/>
              <a:t>b. Have documented spontaneous sustained VT with or without syncope</a:t>
            </a:r>
            <a:endParaRPr lang="zh-TW" alt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6241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HRS/EHRA/APHRS Expert Consensus  2013</a:t>
            </a:r>
            <a:br>
              <a:rPr lang="en-US" altLang="zh-TW" sz="2800" dirty="0" smtClean="0"/>
            </a:br>
            <a:r>
              <a:rPr lang="en-US" altLang="zh-TW" sz="2800" dirty="0" smtClean="0"/>
              <a:t>Recommendations on </a:t>
            </a:r>
            <a:r>
              <a:rPr lang="en-US" altLang="zh-TW" sz="2800" dirty="0" err="1" smtClean="0"/>
              <a:t>BrS</a:t>
            </a:r>
            <a:r>
              <a:rPr lang="en-US" altLang="zh-TW" sz="2800" dirty="0" smtClean="0"/>
              <a:t> therapeutic interventions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HK" b="1" dirty="0"/>
              <a:t>Class </a:t>
            </a:r>
            <a:r>
              <a:rPr lang="en-US" altLang="zh-HK" b="1" dirty="0" err="1"/>
              <a:t>IIa</a:t>
            </a:r>
            <a:endParaRPr lang="en-US" altLang="zh-HK" b="1" dirty="0"/>
          </a:p>
          <a:p>
            <a:r>
              <a:rPr lang="en-US" altLang="zh-HK" dirty="0" smtClean="0"/>
              <a:t> </a:t>
            </a:r>
            <a:r>
              <a:rPr lang="en-US" altLang="zh-HK" sz="2200" b="1" dirty="0" smtClean="0"/>
              <a:t>ICD implantation </a:t>
            </a:r>
            <a:r>
              <a:rPr lang="en-US" altLang="zh-HK" sz="2200" dirty="0" smtClean="0"/>
              <a:t>can be useful in patients with a spontaneous diagnostic type I ECG who have a history of syncope judged to be likely caused by ventricular arrhythmias.</a:t>
            </a:r>
          </a:p>
          <a:p>
            <a:endParaRPr lang="en-US" altLang="zh-HK" sz="2200" dirty="0" smtClean="0"/>
          </a:p>
          <a:p>
            <a:r>
              <a:rPr lang="en-US" altLang="zh-HK" sz="2200" dirty="0" smtClean="0"/>
              <a:t>Quinidine can be useful in patients with a diagnosis of </a:t>
            </a:r>
            <a:r>
              <a:rPr lang="en-US" altLang="zh-HK" sz="2200" dirty="0" err="1" smtClean="0"/>
              <a:t>BrS</a:t>
            </a:r>
            <a:r>
              <a:rPr lang="en-US" altLang="zh-HK" sz="2200" dirty="0" smtClean="0"/>
              <a:t> and history of arrhythmic storms defined as more than two episodes of VT/VF in 24 hours.</a:t>
            </a:r>
          </a:p>
          <a:p>
            <a:endParaRPr lang="en-US" altLang="zh-HK" sz="2200" dirty="0" smtClean="0"/>
          </a:p>
          <a:p>
            <a:r>
              <a:rPr lang="en-US" altLang="zh-HK" sz="2200" dirty="0" smtClean="0"/>
              <a:t>Quinidine can be useful in patients with a diagnosis of </a:t>
            </a:r>
            <a:r>
              <a:rPr lang="en-US" altLang="zh-HK" sz="2200" dirty="0" err="1" smtClean="0"/>
              <a:t>BrS</a:t>
            </a:r>
            <a:r>
              <a:rPr lang="en-US" altLang="zh-HK" sz="2200" dirty="0" smtClean="0"/>
              <a:t> who:</a:t>
            </a:r>
          </a:p>
          <a:p>
            <a:pPr lvl="1"/>
            <a:r>
              <a:rPr lang="en-US" altLang="zh-HK" sz="2200" dirty="0" smtClean="0"/>
              <a:t>a. Qualify for an ICD but present a contraindication to the ICD or refuse it and/or</a:t>
            </a:r>
          </a:p>
          <a:p>
            <a:pPr lvl="1"/>
            <a:r>
              <a:rPr lang="en-US" altLang="zh-HK" sz="2200" dirty="0" smtClean="0"/>
              <a:t>b. Have a history of documented supraventricular arrhythmias that require treatment.</a:t>
            </a:r>
          </a:p>
          <a:p>
            <a:pPr lvl="1"/>
            <a:endParaRPr lang="en-US" altLang="zh-HK" sz="2200" dirty="0" smtClean="0"/>
          </a:p>
          <a:p>
            <a:r>
              <a:rPr lang="en-US" altLang="zh-HK" sz="2200" dirty="0" smtClean="0"/>
              <a:t>Isoproterenol infusion can be useful in suppressing arrhythmic storms in </a:t>
            </a:r>
            <a:r>
              <a:rPr lang="en-US" altLang="zh-HK" sz="2200" dirty="0" err="1" smtClean="0"/>
              <a:t>BrS</a:t>
            </a:r>
            <a:r>
              <a:rPr lang="en-US" altLang="zh-HK" sz="2200" dirty="0" smtClean="0"/>
              <a:t> patients</a:t>
            </a:r>
            <a:endParaRPr lang="zh-HK" altLang="en-US" sz="22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1795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HRS/EHRA/APHRS Expert Consensus  2013</a:t>
            </a:r>
            <a:br>
              <a:rPr lang="en-US" altLang="zh-TW" sz="2800" dirty="0" smtClean="0"/>
            </a:br>
            <a:r>
              <a:rPr lang="en-US" altLang="zh-TW" sz="2800" dirty="0" smtClean="0"/>
              <a:t>Recommendations on </a:t>
            </a:r>
            <a:r>
              <a:rPr lang="en-US" altLang="zh-TW" sz="2800" dirty="0" err="1" smtClean="0"/>
              <a:t>BrS</a:t>
            </a:r>
            <a:r>
              <a:rPr lang="en-US" altLang="zh-TW" sz="2800" dirty="0" smtClean="0"/>
              <a:t> therapeutic interventions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HK" b="1" dirty="0" smtClean="0"/>
              <a:t>Class </a:t>
            </a:r>
            <a:r>
              <a:rPr lang="en-US" altLang="zh-HK" b="1" dirty="0" err="1" smtClean="0"/>
              <a:t>IIb</a:t>
            </a:r>
            <a:endParaRPr lang="en-US" altLang="zh-HK" b="1" dirty="0" smtClean="0"/>
          </a:p>
          <a:p>
            <a:r>
              <a:rPr lang="en-US" altLang="zh-HK" dirty="0" smtClean="0"/>
              <a:t>ICD implantation may be considered in patients with   a diagnosis of </a:t>
            </a:r>
            <a:r>
              <a:rPr lang="en-US" altLang="zh-HK" dirty="0" err="1" smtClean="0"/>
              <a:t>BrS</a:t>
            </a:r>
            <a:r>
              <a:rPr lang="en-US" altLang="zh-HK" dirty="0" smtClean="0"/>
              <a:t> who develop VF during programmed electrical stimulation (inducible patients).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Quinidine may be considered in asymptomatic patients with a diagnosis of </a:t>
            </a:r>
            <a:r>
              <a:rPr lang="en-US" altLang="zh-HK" dirty="0" err="1" smtClean="0"/>
              <a:t>BrS</a:t>
            </a:r>
            <a:r>
              <a:rPr lang="en-US" altLang="zh-HK" dirty="0" smtClean="0"/>
              <a:t> with a spontaneous type I ECG.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Catheter ablation may be considered in patients with a diagnosis of </a:t>
            </a:r>
            <a:r>
              <a:rPr lang="en-US" altLang="zh-HK" dirty="0" err="1" smtClean="0"/>
              <a:t>BrS</a:t>
            </a:r>
            <a:r>
              <a:rPr lang="en-US" altLang="zh-HK" dirty="0" smtClean="0"/>
              <a:t> and history of arrhythmic storms or repeated appropriate ICD shocks</a:t>
            </a:r>
            <a:endParaRPr lang="zh-HK" alt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923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Clinical Features and Epidemiology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Incidence estimated to be in the order 5 /10000(as high as 1/2000)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True prevalence in general population is difficult to estimate as ECG pattern can be dynamic and concealed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Much higher in Asian, Southeast </a:t>
            </a:r>
            <a:r>
              <a:rPr lang="en-US" altLang="zh-TW" dirty="0" err="1"/>
              <a:t>asian</a:t>
            </a:r>
            <a:r>
              <a:rPr lang="en-US" altLang="zh-TW" dirty="0"/>
              <a:t> countries especially Thailand, </a:t>
            </a:r>
            <a:r>
              <a:rPr lang="en-US" altLang="zh-TW" dirty="0" err="1"/>
              <a:t>Philipines</a:t>
            </a:r>
            <a:r>
              <a:rPr lang="en-US" altLang="zh-TW" dirty="0"/>
              <a:t> , and </a:t>
            </a:r>
            <a:r>
              <a:rPr lang="en-US" altLang="zh-TW" dirty="0" smtClean="0"/>
              <a:t>Japan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75823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HRS/EHRA/APHRS Expert Consensus  2013</a:t>
            </a:r>
            <a:br>
              <a:rPr lang="en-US" altLang="zh-TW" sz="2800" dirty="0" smtClean="0"/>
            </a:br>
            <a:r>
              <a:rPr lang="en-US" altLang="zh-TW" sz="2800" dirty="0" smtClean="0"/>
              <a:t>Recommendations on </a:t>
            </a:r>
            <a:r>
              <a:rPr lang="en-US" altLang="zh-TW" sz="2800" dirty="0" err="1" smtClean="0"/>
              <a:t>BrS</a:t>
            </a:r>
            <a:r>
              <a:rPr lang="en-US" altLang="zh-TW" sz="2800" dirty="0" smtClean="0"/>
              <a:t> therapeutic interventions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b="1" dirty="0" smtClean="0"/>
              <a:t>Class III</a:t>
            </a:r>
          </a:p>
          <a:p>
            <a:pPr marL="0" indent="0">
              <a:buNone/>
            </a:pPr>
            <a:endParaRPr lang="en-US" altLang="zh-HK" b="1" dirty="0" smtClean="0"/>
          </a:p>
          <a:p>
            <a:r>
              <a:rPr lang="en-US" altLang="zh-HK" dirty="0" smtClean="0"/>
              <a:t>ICD implantation is not indicated in asymptomatic </a:t>
            </a:r>
            <a:r>
              <a:rPr lang="en-US" altLang="zh-HK" dirty="0" err="1" smtClean="0"/>
              <a:t>BrS</a:t>
            </a:r>
            <a:r>
              <a:rPr lang="en-US" altLang="zh-HK" dirty="0" smtClean="0"/>
              <a:t> patients with a drug-induced type I ECG and on the basis of a family history of sudden cardiac death (SCD) alone</a:t>
            </a:r>
            <a:endParaRPr lang="zh-HK" alt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9941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Since its description 20 years ago, clinical data of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syndrome has been changing as the milder form of its phenotypes are included.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Nevertheless, risk stratification and management of asymptomatic subjects with </a:t>
            </a:r>
            <a:r>
              <a:rPr lang="en-US" altLang="zh-TW" dirty="0" err="1" smtClean="0"/>
              <a:t>Brugada</a:t>
            </a:r>
            <a:r>
              <a:rPr lang="en-US" altLang="zh-TW" dirty="0" smtClean="0"/>
              <a:t> pattern remains a clinical challenge, although the risk of event seems to be much lower than early description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1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you……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8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Clinical Features and Epidemiology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/>
              <a:t>Typical age of onset at </a:t>
            </a:r>
            <a:r>
              <a:rPr lang="en-US" altLang="zh-TW" dirty="0" smtClean="0"/>
              <a:t>30-40 </a:t>
            </a:r>
            <a:r>
              <a:rPr lang="en-US" altLang="zh-TW" dirty="0"/>
              <a:t>(mean age of SCD </a:t>
            </a:r>
            <a:r>
              <a:rPr lang="en-US" altLang="zh-TW" dirty="0" smtClean="0"/>
              <a:t>41 ± 15 </a:t>
            </a:r>
            <a:r>
              <a:rPr lang="en-US" altLang="zh-TW" dirty="0"/>
              <a:t>years)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Male : female ratio  -  8:1 (Clinical manifestation )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Percentage of clinically affected patients with  at least 1 cardiac arrest before age 60 is only 10-15% (in contrary to early beliefs)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Typically cardiac events (syncope and SCD) </a:t>
            </a:r>
            <a:r>
              <a:rPr lang="en-US" altLang="zh-TW" dirty="0" smtClean="0"/>
              <a:t>manifest </a:t>
            </a:r>
            <a:r>
              <a:rPr lang="en-US" altLang="zh-TW" dirty="0"/>
              <a:t>at rest, during sleep and may be triggered by hyperpyrexia, large meals, excessive </a:t>
            </a:r>
            <a:r>
              <a:rPr lang="en-US" altLang="zh-TW" dirty="0" smtClean="0"/>
              <a:t>alcohol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71817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Clinical Features and Epidemiology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Approximately 20% of </a:t>
            </a:r>
            <a:r>
              <a:rPr lang="en-US" altLang="zh-TW" dirty="0" err="1"/>
              <a:t>BrS</a:t>
            </a:r>
            <a:r>
              <a:rPr lang="en-US" altLang="zh-TW" dirty="0"/>
              <a:t> patients develop SVT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AF is associated in 10-20% of cases</a:t>
            </a:r>
          </a:p>
          <a:p>
            <a:pPr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Incidence of atrial arrhythmias is higher in patients with ICD indication (27% </a:t>
            </a:r>
            <a:r>
              <a:rPr lang="en-US" altLang="zh-TW" dirty="0" err="1"/>
              <a:t>vs</a:t>
            </a:r>
            <a:r>
              <a:rPr lang="en-US" altLang="zh-TW" dirty="0"/>
              <a:t> 13% P&lt;0.05), causing </a:t>
            </a:r>
            <a:r>
              <a:rPr lang="en-US" altLang="zh-TW" dirty="0" err="1"/>
              <a:t>inappropiate</a:t>
            </a:r>
            <a:r>
              <a:rPr lang="en-US" altLang="zh-TW" dirty="0"/>
              <a:t> shocks in 14% of ICD </a:t>
            </a:r>
            <a:r>
              <a:rPr lang="en-US" altLang="zh-TW" dirty="0" smtClean="0"/>
              <a:t>patients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78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Clinical Features and Epidemiology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2000" dirty="0"/>
              <a:t>Inheritance - autosomal dominant with incomplete penetrance</a:t>
            </a:r>
          </a:p>
          <a:p>
            <a:pPr>
              <a:lnSpc>
                <a:spcPct val="80000"/>
              </a:lnSpc>
              <a:defRPr/>
            </a:pPr>
            <a:endParaRPr lang="en-US" altLang="zh-TW" sz="2000" dirty="0"/>
          </a:p>
          <a:p>
            <a:pPr>
              <a:lnSpc>
                <a:spcPct val="80000"/>
              </a:lnSpc>
              <a:defRPr/>
            </a:pPr>
            <a:r>
              <a:rPr lang="en-US" altLang="zh-TW" sz="2000" dirty="0"/>
              <a:t>The first gene - SCN5A on chromosome 3 (encodes for the alpha subunit of the cardiac Na channel)</a:t>
            </a:r>
          </a:p>
          <a:p>
            <a:pPr>
              <a:lnSpc>
                <a:spcPct val="80000"/>
              </a:lnSpc>
              <a:defRPr/>
            </a:pPr>
            <a:endParaRPr lang="en-US" altLang="zh-TW" sz="2000" dirty="0"/>
          </a:p>
          <a:p>
            <a:pPr>
              <a:lnSpc>
                <a:spcPct val="80000"/>
              </a:lnSpc>
              <a:defRPr/>
            </a:pPr>
            <a:r>
              <a:rPr lang="en-US" altLang="zh-TW" sz="2000" dirty="0"/>
              <a:t>&gt;80 mutations in SCN5A have been linked to the syndrome since 2001.</a:t>
            </a:r>
          </a:p>
          <a:p>
            <a:pPr>
              <a:lnSpc>
                <a:spcPct val="80000"/>
              </a:lnSpc>
              <a:defRPr/>
            </a:pPr>
            <a:endParaRPr lang="en-US" altLang="zh-TW" sz="2000" dirty="0"/>
          </a:p>
          <a:p>
            <a:pPr>
              <a:lnSpc>
                <a:spcPct val="80000"/>
              </a:lnSpc>
              <a:defRPr/>
            </a:pPr>
            <a:r>
              <a:rPr lang="en-US" altLang="zh-TW" sz="2000" dirty="0"/>
              <a:t>All consequence of these mutations is to produce a reduction of Na current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TW" sz="1800" dirty="0"/>
              <a:t>Failure of Na channel to express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TW" sz="1800" dirty="0"/>
              <a:t>Shift in the voltage and time dependence of activation, inactivation and reactivation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TW" sz="1800" dirty="0"/>
              <a:t>Slow recovery of the Na channel from inactivation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TW" sz="1800" dirty="0"/>
              <a:t>Accelerated inactivation of the Na channel </a:t>
            </a:r>
          </a:p>
          <a:p>
            <a:pPr>
              <a:lnSpc>
                <a:spcPct val="80000"/>
              </a:lnSpc>
              <a:defRPr/>
            </a:pPr>
            <a:endParaRPr lang="en-US" altLang="zh-TW" sz="2000" dirty="0"/>
          </a:p>
          <a:p>
            <a:pPr>
              <a:lnSpc>
                <a:spcPct val="80000"/>
              </a:lnSpc>
              <a:defRPr/>
            </a:pPr>
            <a:r>
              <a:rPr lang="en-US" altLang="zh-TW" sz="2000" dirty="0"/>
              <a:t>Only less than 20% of clinically diagnosed </a:t>
            </a:r>
            <a:r>
              <a:rPr lang="en-US" altLang="zh-TW" sz="2000" dirty="0" err="1"/>
              <a:t>BrS</a:t>
            </a:r>
            <a:r>
              <a:rPr lang="en-US" altLang="zh-TW" sz="2000" dirty="0"/>
              <a:t> are accountable by SCN5A </a:t>
            </a:r>
            <a:r>
              <a:rPr lang="en-US" altLang="zh-TW" sz="2000" dirty="0" smtClean="0"/>
              <a:t>mutations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868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2435</Words>
  <Application>Microsoft Office PowerPoint</Application>
  <PresentationFormat>Widescreen</PresentationFormat>
  <Paragraphs>325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新細明體</vt:lpstr>
      <vt:lpstr>Arial</vt:lpstr>
      <vt:lpstr>Calibri</vt:lpstr>
      <vt:lpstr>Calibri Light</vt:lpstr>
      <vt:lpstr>Montserrat</vt:lpstr>
      <vt:lpstr>Source Sans Pro</vt:lpstr>
      <vt:lpstr>Office Theme</vt:lpstr>
      <vt:lpstr>Gremio template</vt:lpstr>
      <vt:lpstr>Brugada Syndrome</vt:lpstr>
      <vt:lpstr>Does this patient with Brugada ECG need an ICD?</vt:lpstr>
      <vt:lpstr>Clinical Features and Epidemiology</vt:lpstr>
      <vt:lpstr>PowerPoint Presentation</vt:lpstr>
      <vt:lpstr>PowerPoint Presentation</vt:lpstr>
      <vt:lpstr>Clinical Features and Epidemiology</vt:lpstr>
      <vt:lpstr>Clinical Features and Epidemiology</vt:lpstr>
      <vt:lpstr>Clinical Features and Epidemiology</vt:lpstr>
      <vt:lpstr>Clinical Features and Epidemiology</vt:lpstr>
      <vt:lpstr>Diagnostic Criteria of Brugada Syndrome</vt:lpstr>
      <vt:lpstr>Brugada syndrome: Diagnosis</vt:lpstr>
      <vt:lpstr>Drugs used to unmask Brugada syndrome </vt:lpstr>
      <vt:lpstr>Modulating and Precipitating factors</vt:lpstr>
      <vt:lpstr>Therapeutic recommendation for Brugada syndrome</vt:lpstr>
      <vt:lpstr>Pharmacological approach to therapy of Brugada syndrome</vt:lpstr>
      <vt:lpstr>Case 1</vt:lpstr>
      <vt:lpstr>ECG (1)</vt:lpstr>
      <vt:lpstr>Blood tests</vt:lpstr>
      <vt:lpstr>PowerPoint Presentation</vt:lpstr>
      <vt:lpstr>Soon after disengagement of catheters…. </vt:lpstr>
      <vt:lpstr>PowerPoint Presentation</vt:lpstr>
      <vt:lpstr>ECG 2</vt:lpstr>
      <vt:lpstr>In this case</vt:lpstr>
      <vt:lpstr>Management </vt:lpstr>
      <vt:lpstr>Indication for ICD in patients with Brugada syndrome Report of 2nd Consensus Conference (2005)</vt:lpstr>
      <vt:lpstr>Indication for ICD in patients with Brugada syndrome Report of 2nd Consensus Conference (2005)</vt:lpstr>
      <vt:lpstr>Clear consensus for secondary prevention </vt:lpstr>
      <vt:lpstr>PowerPoint Presentation</vt:lpstr>
      <vt:lpstr>Prognostic model by Brugada group</vt:lpstr>
      <vt:lpstr>Failure to support the role of EPS in other studies except Brugada’s registry :  Meta-analysis of 15 studies (Paul et al. Eur Heart J 2007 )</vt:lpstr>
      <vt:lpstr>PowerPoint Presentation</vt:lpstr>
      <vt:lpstr>Case 2</vt:lpstr>
      <vt:lpstr>ECG on presentation</vt:lpstr>
      <vt:lpstr>PowerPoint Presentation</vt:lpstr>
      <vt:lpstr>PowerPoint Presentation</vt:lpstr>
      <vt:lpstr>ECG (2) as fever subsided</vt:lpstr>
      <vt:lpstr>PowerPoint Presentation</vt:lpstr>
      <vt:lpstr>In this case</vt:lpstr>
      <vt:lpstr>PowerPoint Presentation</vt:lpstr>
      <vt:lpstr>Indication for ICD in patients with Brugada syndrome Report of 2nd Consensus Conference (2005)</vt:lpstr>
      <vt:lpstr>Cause of Syncope in BrS patient: unresolved dilemma</vt:lpstr>
      <vt:lpstr>Vasovagal syncope vs BrS : coexistence</vt:lpstr>
      <vt:lpstr>PowerPoint Presentation</vt:lpstr>
      <vt:lpstr>Do no harm is not always easy </vt:lpstr>
      <vt:lpstr>Case 3</vt:lpstr>
      <vt:lpstr>ECG</vt:lpstr>
      <vt:lpstr>PowerPoint Presentation</vt:lpstr>
      <vt:lpstr>In this case</vt:lpstr>
      <vt:lpstr>DDx of Brugada pattern (ST elevation in V1-3)</vt:lpstr>
      <vt:lpstr>Indication for ICD in patients with Brugada syndrome Report of 2nd Consensus Conference (2005)</vt:lpstr>
      <vt:lpstr>Questionable role of EPS for risk stratification</vt:lpstr>
      <vt:lpstr>PowerPoint Presentation</vt:lpstr>
      <vt:lpstr>Negative inducibility: useful?</vt:lpstr>
      <vt:lpstr>Annual event rates (SCD or documented VF) reported in published registries</vt:lpstr>
      <vt:lpstr>Councelling and Follow up is no less important than an ICD </vt:lpstr>
      <vt:lpstr>HRS/EHRA/APHRS Expert Consensus  2013 Recommendations on BrS therapeutic interventions </vt:lpstr>
      <vt:lpstr>HRS/EHRA/APHRS Expert Consensus  2013 Recommendations on BrS therapeutic interventions </vt:lpstr>
      <vt:lpstr>HRS/EHRA/APHRS Expert Consensus  2013 Recommendations on BrS therapeutic interventions </vt:lpstr>
      <vt:lpstr>HRS/EHRA/APHRS Expert Consensus  2013 Recommendations on BrS therapeutic interventions </vt:lpstr>
      <vt:lpstr>HRS/EHRA/APHRS Expert Consensus  2013 Recommendations on BrS therapeutic interventions </vt:lpstr>
      <vt:lpstr>conclusion</vt:lpstr>
      <vt:lpstr>Thank you……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Brugada Syndrome</dc:title>
  <dc:creator>Acer</dc:creator>
  <cp:lastModifiedBy>Acer</cp:lastModifiedBy>
  <cp:revision>30</cp:revision>
  <dcterms:created xsi:type="dcterms:W3CDTF">2017-04-16T15:35:35Z</dcterms:created>
  <dcterms:modified xsi:type="dcterms:W3CDTF">2017-04-17T02:39:48Z</dcterms:modified>
</cp:coreProperties>
</file>